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34" r:id="rId2"/>
  </p:sldMasterIdLst>
  <p:notesMasterIdLst>
    <p:notesMasterId r:id="rId42"/>
  </p:notesMasterIdLst>
  <p:handoutMasterIdLst>
    <p:handoutMasterId r:id="rId43"/>
  </p:handoutMasterIdLst>
  <p:sldIdLst>
    <p:sldId id="748" r:id="rId3"/>
    <p:sldId id="788" r:id="rId4"/>
    <p:sldId id="789" r:id="rId5"/>
    <p:sldId id="790" r:id="rId6"/>
    <p:sldId id="795" r:id="rId7"/>
    <p:sldId id="761" r:id="rId8"/>
    <p:sldId id="817" r:id="rId9"/>
    <p:sldId id="777" r:id="rId10"/>
    <p:sldId id="796" r:id="rId11"/>
    <p:sldId id="779" r:id="rId12"/>
    <p:sldId id="805" r:id="rId13"/>
    <p:sldId id="806" r:id="rId14"/>
    <p:sldId id="810" r:id="rId15"/>
    <p:sldId id="818" r:id="rId16"/>
    <p:sldId id="765" r:id="rId17"/>
    <p:sldId id="781" r:id="rId18"/>
    <p:sldId id="786" r:id="rId19"/>
    <p:sldId id="807" r:id="rId20"/>
    <p:sldId id="782" r:id="rId21"/>
    <p:sldId id="811" r:id="rId22"/>
    <p:sldId id="819" r:id="rId23"/>
    <p:sldId id="797" r:id="rId24"/>
    <p:sldId id="816" r:id="rId25"/>
    <p:sldId id="814" r:id="rId26"/>
    <p:sldId id="815" r:id="rId27"/>
    <p:sldId id="820" r:id="rId28"/>
    <p:sldId id="809" r:id="rId29"/>
    <p:sldId id="804" r:id="rId30"/>
    <p:sldId id="800" r:id="rId31"/>
    <p:sldId id="801" r:id="rId32"/>
    <p:sldId id="803" r:id="rId33"/>
    <p:sldId id="802" r:id="rId34"/>
    <p:sldId id="812" r:id="rId35"/>
    <p:sldId id="821" r:id="rId36"/>
    <p:sldId id="822" r:id="rId37"/>
    <p:sldId id="825" r:id="rId38"/>
    <p:sldId id="823" r:id="rId39"/>
    <p:sldId id="824" r:id="rId40"/>
    <p:sldId id="589" r:id="rId41"/>
  </p:sldIdLst>
  <p:sldSz cx="12192000" cy="6858000"/>
  <p:notesSz cx="6797675" cy="9926638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82"/>
    <a:srgbClr val="762700"/>
    <a:srgbClr val="FFFFCC"/>
    <a:srgbClr val="990000"/>
    <a:srgbClr val="DBEEF4"/>
    <a:srgbClr val="4B7000"/>
    <a:srgbClr val="00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854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5A18A79-64D7-40B1-A1F8-A409F292C4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5552" tIns="47775" rIns="95552" bIns="47775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4812E4-76BF-48B4-9194-31819131FC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5552" tIns="47775" rIns="95552" bIns="47775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696E95-28B9-4E60-80BC-FEFEDEC9BD0B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9232D4C-2A3C-4489-A1E8-3E61342A1E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5300"/>
          </a:xfrm>
          <a:prstGeom prst="rect">
            <a:avLst/>
          </a:prstGeom>
        </p:spPr>
        <p:txBody>
          <a:bodyPr vert="horz" lIns="95552" tIns="47775" rIns="95552" bIns="47775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092781E-D4FF-4871-BB6D-02144FDD90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29750"/>
            <a:ext cx="2944813" cy="495300"/>
          </a:xfrm>
          <a:prstGeom prst="rect">
            <a:avLst/>
          </a:prstGeom>
        </p:spPr>
        <p:txBody>
          <a:bodyPr vert="horz" wrap="square" lIns="95552" tIns="47775" rIns="95552" bIns="477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2322ED38-2E05-459F-A882-2915B512AA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5B6640B-C307-4DF2-9224-9803C78278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0596" tIns="45297" rIns="90596" bIns="45297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5245AE-6542-4B17-BE2C-E3401184B4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0596" tIns="45297" rIns="90596" bIns="45297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9824DB-3D95-44E3-B384-782ABF0617C5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34AF4B2B-5F00-46C3-BD98-6396CB43DF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6" tIns="45297" rIns="90596" bIns="45297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15462E8-0527-4B8A-90B1-EADE060CC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0596" tIns="45297" rIns="90596" bIns="45297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79EDCC-9EFE-45A8-AC61-8E9007E653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5300"/>
          </a:xfrm>
          <a:prstGeom prst="rect">
            <a:avLst/>
          </a:prstGeom>
        </p:spPr>
        <p:txBody>
          <a:bodyPr vert="horz" lIns="90596" tIns="45297" rIns="90596" bIns="45297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F99AFA-F841-400A-8331-DDEF9438C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5300"/>
          </a:xfrm>
          <a:prstGeom prst="rect">
            <a:avLst/>
          </a:prstGeom>
        </p:spPr>
        <p:txBody>
          <a:bodyPr vert="horz" wrap="square" lIns="90596" tIns="45297" rIns="90596" bIns="4529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476B864-CE9E-4CED-AF03-EB86E25A761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lide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54462-1AF9-46D8-BB6A-4ED148F4A834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03DF8-244E-4D36-8474-4ACC69B5BD9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A0D2-CDCD-476A-8270-47E8F85EE875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D1154-7DA3-4717-B586-1F8E960A5DF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BF3B-B59A-4B4D-90B8-32E237826F97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3BE1C-B894-4007-B25F-744A9123693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4C728-C6CB-4C8D-8146-2BAB8CD54084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1E7DF-BC18-41B9-BC27-46D595A33D1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794D8-191C-4C16-9368-87B62ADB4225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B8B33-B87C-4BE3-88D6-37641C6A0C9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trabalhos\DP\PGCS\identidade-visual\manuais-governo\2019\slide-padrao-embasa-sihs-jan2019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2192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6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B32C-D107-44D6-91C3-84841F05A88E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53A04-C5B7-434E-A170-72038FECEFB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2DA3-8201-4B25-BC86-B4D09FED2B6E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54571-5D7C-47CC-8AD7-2D594C12CE0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4127-3DE8-4863-8E04-6BE1D0D9C7B6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3887-C492-4C38-A36F-8BBB7A97780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B623-0336-4947-AA2C-3B5F689B70BE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A0F5D-8343-488F-A05A-B4629ABA236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E3687-94D4-413A-AABB-869819F82A5F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EC310-CE2E-4DD7-B7CA-D6A2769D34F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79D56-F279-4136-A4DE-2B97C534BCCD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A96E8-3B79-4696-8BF9-131FF6BAC50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50" r:id="rId2"/>
    <p:sldLayoutId id="2147484463" r:id="rId3"/>
  </p:sldLayoutIdLst>
  <p:transition>
    <p:strips dir="ru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5CE0-A55D-48DC-87DE-44FEDA075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6F184E4-5BD5-44E7-83EC-744E8892238F}" type="datetimeFigureOut">
              <a:rPr lang="pt-BR"/>
              <a:pPr>
                <a:defRPr/>
              </a:pPr>
              <a:t>23/03/2022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61D7-5286-44D0-8BAF-D8E70844F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CB21E-C0B7-452A-8F6C-AA221B625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AC03C11-76F7-42B7-A1D1-58ED15491DBB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ainel.iot-technook.com.br/#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emf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Arredondado 4">
            <a:extLst>
              <a:ext uri="{FF2B5EF4-FFF2-40B4-BE49-F238E27FC236}">
                <a16:creationId xmlns:a16="http://schemas.microsoft.com/office/drawing/2014/main" id="{FC3B5638-C462-4BB9-9769-DC5431CE4CB9}"/>
              </a:ext>
            </a:extLst>
          </p:cNvPr>
          <p:cNvSpPr/>
          <p:nvPr/>
        </p:nvSpPr>
        <p:spPr>
          <a:xfrm>
            <a:off x="-25400" y="5085184"/>
            <a:ext cx="9361760" cy="1772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0" name="CaixaDeTexto 3"/>
          <p:cNvSpPr txBox="1">
            <a:spLocks noChangeArrowheads="1"/>
          </p:cNvSpPr>
          <p:nvPr/>
        </p:nvSpPr>
        <p:spPr bwMode="auto">
          <a:xfrm>
            <a:off x="73024" y="5085184"/>
            <a:ext cx="92633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QUALIDADE DA ÁGUA (prioridade):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Atualmente o nosso laboratório regional realiza cerca de 2.016 análises mensais;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São 116 pontos de coleta distribuídos em toda cidade;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Temos o indicador de qualidade de água com média 99,7% (referência na Embasa);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Todos os nossos reservatórios são higienizados 2 vezes por ano (referência);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Controle, fiscalização e análise seguem o mais rigorosos padrões.</a:t>
            </a:r>
          </a:p>
        </p:txBody>
      </p:sp>
      <p:pic>
        <p:nvPicPr>
          <p:cNvPr id="14341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9EA9DE1E-3915-48A9-9716-0DC02B8971C2}"/>
              </a:ext>
            </a:extLst>
          </p:cNvPr>
          <p:cNvSpPr/>
          <p:nvPr/>
        </p:nvSpPr>
        <p:spPr>
          <a:xfrm>
            <a:off x="335360" y="1550424"/>
            <a:ext cx="4537075" cy="64611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2293" name="Image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047" y="1621861"/>
            <a:ext cx="5000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CaixaDeTexto 5"/>
          <p:cNvSpPr txBox="1">
            <a:spLocks noChangeArrowheads="1"/>
          </p:cNvSpPr>
          <p:nvPr/>
        </p:nvSpPr>
        <p:spPr bwMode="auto">
          <a:xfrm>
            <a:off x="335360" y="1548836"/>
            <a:ext cx="1847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chemeClr val="bg1"/>
                </a:solidFill>
              </a:rPr>
              <a:t>Adutora / Redes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</a:rPr>
              <a:t>SAA Jequié – Onde estamos</a:t>
            </a:r>
          </a:p>
        </p:txBody>
      </p:sp>
      <p:pic>
        <p:nvPicPr>
          <p:cNvPr id="12298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CaixaDeTexto 6"/>
          <p:cNvSpPr txBox="1">
            <a:spLocks noChangeArrowheads="1"/>
          </p:cNvSpPr>
          <p:nvPr/>
        </p:nvSpPr>
        <p:spPr bwMode="auto">
          <a:xfrm>
            <a:off x="2791222" y="1669486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chemeClr val="bg1"/>
                </a:solidFill>
              </a:rPr>
              <a:t>~600km</a:t>
            </a:r>
          </a:p>
        </p:txBody>
      </p:sp>
    </p:spTree>
    <p:extLst>
      <p:ext uri="{BB962C8B-B14F-4D97-AF65-F5344CB8AC3E}">
        <p14:creationId xmlns:p14="http://schemas.microsoft.com/office/powerpoint/2010/main" val="1915690080"/>
      </p:ext>
    </p:extLst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1331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595438"/>
            <a:ext cx="59912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892" y="1595438"/>
            <a:ext cx="6046788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288" y="6519090"/>
            <a:ext cx="265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Fonte: </a:t>
            </a:r>
            <a:r>
              <a:rPr lang="pt-BR" sz="1200" i="1" dirty="0" err="1">
                <a:solidFill>
                  <a:schemeClr val="bg1"/>
                </a:solidFill>
              </a:rPr>
              <a:t>SCIWeb</a:t>
            </a:r>
            <a:r>
              <a:rPr lang="pt-BR" sz="1200" i="1" dirty="0">
                <a:solidFill>
                  <a:schemeClr val="bg1"/>
                </a:solidFill>
              </a:rPr>
              <a:t> – Sistema comercial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</a:rPr>
              <a:t>SAA Jequié </a:t>
            </a:r>
            <a:r>
              <a:rPr lang="pt-BR" sz="2400" b="1" dirty="0">
                <a:solidFill>
                  <a:schemeClr val="tx1"/>
                </a:solidFill>
              </a:rPr>
              <a:t>– </a:t>
            </a:r>
            <a:r>
              <a:rPr lang="pt-BR" altLang="pt-BR" sz="2400" b="1" dirty="0">
                <a:solidFill>
                  <a:schemeClr val="tx1"/>
                </a:solidFill>
              </a:rPr>
              <a:t>Abastecimento</a:t>
            </a:r>
          </a:p>
        </p:txBody>
      </p:sp>
    </p:spTree>
    <p:extLst>
      <p:ext uri="{BB962C8B-B14F-4D97-AF65-F5344CB8AC3E}">
        <p14:creationId xmlns:p14="http://schemas.microsoft.com/office/powerpoint/2010/main" val="3851622134"/>
      </p:ext>
    </p:extLst>
  </p:cSld>
  <p:clrMapOvr>
    <a:masterClrMapping/>
  </p:clrMapOvr>
  <p:transition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sp>
        <p:nvSpPr>
          <p:cNvPr id="5" name="Retângulo Arredondado 4"/>
          <p:cNvSpPr/>
          <p:nvPr/>
        </p:nvSpPr>
        <p:spPr>
          <a:xfrm>
            <a:off x="41207" y="1340769"/>
            <a:ext cx="5827548" cy="36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288" y="6519090"/>
            <a:ext cx="265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Fonte: </a:t>
            </a:r>
            <a:r>
              <a:rPr lang="pt-BR" sz="1200" i="1" dirty="0" err="1">
                <a:solidFill>
                  <a:schemeClr val="bg1"/>
                </a:solidFill>
              </a:rPr>
              <a:t>SCIWeb</a:t>
            </a:r>
            <a:r>
              <a:rPr lang="pt-BR" sz="1200" i="1" dirty="0">
                <a:solidFill>
                  <a:schemeClr val="bg1"/>
                </a:solidFill>
              </a:rPr>
              <a:t> – Sistema comercial</a:t>
            </a:r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5CB3036A-105F-4FD5-A78B-9C79559A7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 t="18355" r="33350" b="9097"/>
          <a:stretch>
            <a:fillRect/>
          </a:stretch>
        </p:blipFill>
        <p:spPr bwMode="auto">
          <a:xfrm>
            <a:off x="5946094" y="1"/>
            <a:ext cx="6342594" cy="690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826B327B-4AD4-413C-ABFF-A806B0086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0" y="1596856"/>
            <a:ext cx="547269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altLang="pt-BR" dirty="0">
                <a:solidFill>
                  <a:schemeClr val="bg1"/>
                </a:solidFill>
              </a:rPr>
              <a:t>Referente à comparação dos resultados alcançados pela UR frente a outras cidades do mundo, foi observado que fechamos o ano de 2021 com número (26,70 %) melhor que Londres por exemplo (internacional), e melhor que São Paulo (nacional). </a:t>
            </a:r>
          </a:p>
          <a:p>
            <a:pPr algn="just"/>
            <a:endParaRPr lang="pt-BR" altLang="pt-BR" dirty="0"/>
          </a:p>
          <a:p>
            <a:pPr algn="just"/>
            <a:r>
              <a:rPr lang="pt-BR" altLang="pt-BR" dirty="0">
                <a:solidFill>
                  <a:schemeClr val="bg1"/>
                </a:solidFill>
              </a:rPr>
              <a:t>De acordo com o contrato de programa de Jequié, a Embasa deveria está com seu Indicador de Perdas na Distribuição - IPD no final do ano de 2021 em 32,61 %, informamos que alcançamos a marca de 29,30 %.</a:t>
            </a:r>
          </a:p>
          <a:p>
            <a:pPr algn="just"/>
            <a:endParaRPr lang="pt-BR" alt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</a:rPr>
              <a:t>SAA Jequié </a:t>
            </a:r>
            <a:r>
              <a:rPr lang="pt-BR" sz="2400" b="1" dirty="0">
                <a:solidFill>
                  <a:schemeClr val="tx1"/>
                </a:solidFill>
              </a:rPr>
              <a:t>– </a:t>
            </a:r>
            <a:r>
              <a:rPr lang="pt-BR" altLang="pt-BR" sz="2400" b="1" dirty="0">
                <a:solidFill>
                  <a:schemeClr val="tx1"/>
                </a:solidFill>
              </a:rPr>
              <a:t>Perdas</a:t>
            </a:r>
          </a:p>
        </p:txBody>
      </p:sp>
    </p:spTree>
    <p:extLst>
      <p:ext uri="{BB962C8B-B14F-4D97-AF65-F5344CB8AC3E}">
        <p14:creationId xmlns:p14="http://schemas.microsoft.com/office/powerpoint/2010/main" val="1089178334"/>
      </p:ext>
    </p:extLst>
  </p:cSld>
  <p:clrMapOvr>
    <a:masterClrMapping/>
  </p:clrMapOvr>
  <p:transition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82BFB7-2E6D-423B-9A31-26D6BCD8A6AE}"/>
              </a:ext>
            </a:extLst>
          </p:cNvPr>
          <p:cNvSpPr/>
          <p:nvPr/>
        </p:nvSpPr>
        <p:spPr>
          <a:xfrm>
            <a:off x="0" y="2924944"/>
            <a:ext cx="12192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SAA Jequié - Investimentos</a:t>
            </a:r>
          </a:p>
        </p:txBody>
      </p:sp>
    </p:spTree>
    <p:extLst>
      <p:ext uri="{BB962C8B-B14F-4D97-AF65-F5344CB8AC3E}">
        <p14:creationId xmlns:p14="http://schemas.microsoft.com/office/powerpoint/2010/main" val="2267543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Arredondado 4">
            <a:extLst>
              <a:ext uri="{FF2B5EF4-FFF2-40B4-BE49-F238E27FC236}">
                <a16:creationId xmlns:a16="http://schemas.microsoft.com/office/drawing/2014/main" id="{B4F9DD86-227F-4B89-A3E2-08ABFFC44580}"/>
              </a:ext>
            </a:extLst>
          </p:cNvPr>
          <p:cNvSpPr/>
          <p:nvPr/>
        </p:nvSpPr>
        <p:spPr>
          <a:xfrm>
            <a:off x="12700" y="5059363"/>
            <a:ext cx="7605713" cy="177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2" name="CaixaDeTexto 3"/>
          <p:cNvSpPr txBox="1">
            <a:spLocks noChangeArrowheads="1"/>
          </p:cNvSpPr>
          <p:nvPr/>
        </p:nvSpPr>
        <p:spPr bwMode="auto">
          <a:xfrm>
            <a:off x="85725" y="5103813"/>
            <a:ext cx="69942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 Recente SAA: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Executamos serviços estruturantes para melhorias operacionais e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Redução de perdas nos bairros: </a:t>
            </a:r>
            <a:r>
              <a:rPr lang="pt-BR" altLang="pt-BR" dirty="0" err="1">
                <a:solidFill>
                  <a:schemeClr val="bg1"/>
                </a:solidFill>
              </a:rPr>
              <a:t>Jequiezinho</a:t>
            </a:r>
            <a:r>
              <a:rPr lang="pt-BR" altLang="pt-BR" dirty="0">
                <a:solidFill>
                  <a:schemeClr val="bg1"/>
                </a:solidFill>
              </a:rPr>
              <a:t>, </a:t>
            </a:r>
            <a:r>
              <a:rPr lang="pt-BR" altLang="pt-BR" dirty="0" err="1">
                <a:solidFill>
                  <a:schemeClr val="bg1"/>
                </a:solidFill>
              </a:rPr>
              <a:t>Algaroba</a:t>
            </a:r>
            <a:r>
              <a:rPr lang="pt-BR" altLang="pt-BR" dirty="0">
                <a:solidFill>
                  <a:schemeClr val="bg1"/>
                </a:solidFill>
              </a:rPr>
              <a:t>, </a:t>
            </a:r>
            <a:r>
              <a:rPr lang="pt-BR" altLang="pt-BR" dirty="0" err="1">
                <a:solidFill>
                  <a:schemeClr val="bg1"/>
                </a:solidFill>
              </a:rPr>
              <a:t>Pompilho</a:t>
            </a:r>
            <a:r>
              <a:rPr lang="pt-BR" altLang="pt-BR" dirty="0">
                <a:solidFill>
                  <a:schemeClr val="bg1"/>
                </a:solidFill>
              </a:rPr>
              <a:t>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Sampaio, Curral Novo e Jardim Tropical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R$2 milhões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Detalhe: Redução de perdas, qualidade do abastecimento</a:t>
            </a:r>
          </a:p>
        </p:txBody>
      </p:sp>
      <p:pic>
        <p:nvPicPr>
          <p:cNvPr id="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275" y="-17463"/>
            <a:ext cx="12192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Arredondado 4">
            <a:extLst>
              <a:ext uri="{FF2B5EF4-FFF2-40B4-BE49-F238E27FC236}">
                <a16:creationId xmlns:a16="http://schemas.microsoft.com/office/drawing/2014/main" id="{0F7B3120-3C29-4265-8CF3-F99D04DF11FC}"/>
              </a:ext>
            </a:extLst>
          </p:cNvPr>
          <p:cNvSpPr/>
          <p:nvPr/>
        </p:nvSpPr>
        <p:spPr>
          <a:xfrm>
            <a:off x="-6350" y="5070475"/>
            <a:ext cx="8574088" cy="178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436" name="CaixaDeTexto 3"/>
          <p:cNvSpPr txBox="1">
            <a:spLocks noChangeArrowheads="1"/>
          </p:cNvSpPr>
          <p:nvPr/>
        </p:nvSpPr>
        <p:spPr bwMode="auto">
          <a:xfrm>
            <a:off x="66675" y="5103813"/>
            <a:ext cx="82375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 em andamento SAA: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Obra com a finalidade de promover redução das perdas e melhorias operacionais em Jequié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Regiões: Mandacaru, </a:t>
            </a:r>
            <a:r>
              <a:rPr lang="pt-BR" altLang="pt-BR" dirty="0" err="1">
                <a:solidFill>
                  <a:schemeClr val="bg1"/>
                </a:solidFill>
              </a:rPr>
              <a:t>Itaigara</a:t>
            </a:r>
            <a:r>
              <a:rPr lang="pt-BR" altLang="pt-BR" dirty="0">
                <a:solidFill>
                  <a:schemeClr val="bg1"/>
                </a:solidFill>
              </a:rPr>
              <a:t>, Cidade Nova, São Judas e KM 3 e KM 4 Investimento: entorno de R$2 milhões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Detalhe: Redução de perdas, qualidade do abastecimento</a:t>
            </a:r>
          </a:p>
        </p:txBody>
      </p:sp>
      <p:pic>
        <p:nvPicPr>
          <p:cNvPr id="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1218247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6388"/>
            <a:ext cx="48720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3FE8CB04-2193-4AE2-977C-4788E485243F}"/>
              </a:ext>
            </a:extLst>
          </p:cNvPr>
          <p:cNvSpPr/>
          <p:nvPr/>
        </p:nvSpPr>
        <p:spPr>
          <a:xfrm>
            <a:off x="4740275" y="5489575"/>
            <a:ext cx="7464425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1" name="CaixaDeTexto 3"/>
          <p:cNvSpPr txBox="1">
            <a:spLocks noChangeArrowheads="1"/>
          </p:cNvSpPr>
          <p:nvPr/>
        </p:nvSpPr>
        <p:spPr bwMode="auto">
          <a:xfrm>
            <a:off x="4748213" y="5589240"/>
            <a:ext cx="57246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Obras SAA em andamento: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Automação – CCR / </a:t>
            </a:r>
            <a:r>
              <a:rPr lang="pt-BR" altLang="pt-BR" dirty="0" err="1">
                <a:solidFill>
                  <a:schemeClr val="bg1"/>
                </a:solidFill>
              </a:rPr>
              <a:t>Boosters</a:t>
            </a:r>
            <a:r>
              <a:rPr lang="pt-BR" altLang="pt-BR" dirty="0">
                <a:solidFill>
                  <a:schemeClr val="bg1"/>
                </a:solidFill>
              </a:rPr>
              <a:t> / Reservatórios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R$ 1.590.486,05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Detalhe: Melhoria da qualidade do serviços / agilidade</a:t>
            </a:r>
          </a:p>
        </p:txBody>
      </p:sp>
      <p:pic>
        <p:nvPicPr>
          <p:cNvPr id="19462" name="Picture 86"/>
          <p:cNvPicPr>
            <a:picLocks noChangeAspect="1" noChangeArrowheads="1"/>
          </p:cNvPicPr>
          <p:nvPr/>
        </p:nvPicPr>
        <p:blipFill>
          <a:blip r:embed="rId4" cstate="print"/>
          <a:srcRect r="67484"/>
          <a:stretch>
            <a:fillRect/>
          </a:stretch>
        </p:blipFill>
        <p:spPr bwMode="auto">
          <a:xfrm>
            <a:off x="9720263" y="149225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588"/>
            <a:ext cx="12217400" cy="68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42FFD2E4-94D1-42C8-AF62-7C9528F4742D}"/>
              </a:ext>
            </a:extLst>
          </p:cNvPr>
          <p:cNvSpPr/>
          <p:nvPr/>
        </p:nvSpPr>
        <p:spPr>
          <a:xfrm>
            <a:off x="-25400" y="11113"/>
            <a:ext cx="7092653" cy="1233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2" name="CaixaDeTexto 3"/>
          <p:cNvSpPr txBox="1">
            <a:spLocks noChangeArrowheads="1"/>
          </p:cNvSpPr>
          <p:nvPr/>
        </p:nvSpPr>
        <p:spPr bwMode="auto">
          <a:xfrm>
            <a:off x="47328" y="44624"/>
            <a:ext cx="68146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b="1" u="sng" dirty="0">
                <a:solidFill>
                  <a:schemeClr val="bg1"/>
                </a:solidFill>
              </a:rPr>
              <a:t>Obras SAA em andamento: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Telemetria – pontos de pressão e macros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R$ 465.550,28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Detalhe: 28/45 pontos em operação (</a:t>
            </a:r>
            <a:r>
              <a:rPr lang="pt-BR" altLang="pt-BR" sz="1400" dirty="0">
                <a:solidFill>
                  <a:schemeClr val="bg1"/>
                </a:solidFill>
                <a:hlinkClick r:id="rId3"/>
              </a:rPr>
              <a:t>http://painel.iot-technook.com.br/#/</a:t>
            </a:r>
            <a:r>
              <a:rPr lang="pt-BR" altLang="pt-BR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2533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10704513" y="260350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720263" y="149225"/>
            <a:ext cx="8667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85679"/>
      </p:ext>
    </p:extLst>
  </p:cSld>
  <p:clrMapOvr>
    <a:masterClrMapping/>
  </p:clrMapOvr>
  <p:transition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42FFD2E4-94D1-42C8-AF62-7C9528F4742D}"/>
              </a:ext>
            </a:extLst>
          </p:cNvPr>
          <p:cNvSpPr/>
          <p:nvPr/>
        </p:nvSpPr>
        <p:spPr>
          <a:xfrm>
            <a:off x="3935413" y="5805488"/>
            <a:ext cx="8274050" cy="1052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508" name="CaixaDeTexto 3"/>
          <p:cNvSpPr txBox="1">
            <a:spLocks noChangeArrowheads="1"/>
          </p:cNvSpPr>
          <p:nvPr/>
        </p:nvSpPr>
        <p:spPr bwMode="auto">
          <a:xfrm>
            <a:off x="4206875" y="5849938"/>
            <a:ext cx="7780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Obras SAA à iniciar: </a:t>
            </a:r>
            <a:r>
              <a:rPr lang="pt-BR" altLang="pt-BR" dirty="0">
                <a:solidFill>
                  <a:schemeClr val="bg1"/>
                </a:solidFill>
              </a:rPr>
              <a:t>Melhorias  e ampliação do SAA Jequié (TOTAL)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entorno de R$40 milhões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Detalhe: Melhora e prepara para o futuro</a:t>
            </a:r>
          </a:p>
        </p:txBody>
      </p:sp>
    </p:spTree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6"/>
          <p:cNvPicPr>
            <a:picLocks noChangeAspect="1" noChangeArrowheads="1"/>
          </p:cNvPicPr>
          <p:nvPr/>
        </p:nvPicPr>
        <p:blipFill>
          <a:blip r:embed="rId2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aixaDeTexto 20"/>
          <p:cNvSpPr txBox="1">
            <a:spLocks noChangeArrowheads="1"/>
          </p:cNvSpPr>
          <p:nvPr/>
        </p:nvSpPr>
        <p:spPr bwMode="auto">
          <a:xfrm>
            <a:off x="2133600" y="301625"/>
            <a:ext cx="2619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400">
                <a:solidFill>
                  <a:srgbClr val="FFFFFF"/>
                </a:solidFill>
                <a:latin typeface="Berlin Sans FB" pitchFamily="34" charset="0"/>
                <a:ea typeface="Txt"/>
                <a:cs typeface="Txt"/>
              </a:rPr>
              <a:t>SOBRE A EMBASA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36352D98-14D6-4265-ABD9-BB4E8E404AF1}"/>
              </a:ext>
            </a:extLst>
          </p:cNvPr>
          <p:cNvCxnSpPr/>
          <p:nvPr/>
        </p:nvCxnSpPr>
        <p:spPr>
          <a:xfrm>
            <a:off x="1628775" y="749300"/>
            <a:ext cx="30353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3" name="Grupo 22"/>
          <p:cNvGrpSpPr>
            <a:grpSpLocks/>
          </p:cNvGrpSpPr>
          <p:nvPr/>
        </p:nvGrpSpPr>
        <p:grpSpPr bwMode="auto">
          <a:xfrm>
            <a:off x="2759075" y="2795588"/>
            <a:ext cx="4370388" cy="1225550"/>
            <a:chOff x="1275064" y="2586544"/>
            <a:chExt cx="4370401" cy="1224725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3C329E6D-0007-4565-B1DF-AA83E99199BB}"/>
                </a:ext>
              </a:extLst>
            </p:cNvPr>
            <p:cNvSpPr txBox="1"/>
            <p:nvPr/>
          </p:nvSpPr>
          <p:spPr>
            <a:xfrm>
              <a:off x="2052941" y="2586544"/>
              <a:ext cx="1749430" cy="3997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prstClr val="white"/>
                  </a:solidFill>
                  <a:latin typeface="Calibri"/>
                  <a:cs typeface="+mn-cs"/>
                </a:rPr>
                <a:t>MÃO DE OBRA</a:t>
              </a:r>
            </a:p>
          </p:txBody>
        </p:sp>
        <p:pic>
          <p:nvPicPr>
            <p:cNvPr id="7187" name="Imagem 2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5064" y="2642967"/>
              <a:ext cx="722482" cy="722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0F3A806-F9AE-4B12-9362-98A1F8F8A43D}"/>
                </a:ext>
              </a:extLst>
            </p:cNvPr>
            <p:cNvSpPr txBox="1"/>
            <p:nvPr/>
          </p:nvSpPr>
          <p:spPr>
            <a:xfrm>
              <a:off x="2178355" y="2979979"/>
              <a:ext cx="3467110" cy="831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pt-BR" sz="1600" dirty="0">
                  <a:solidFill>
                    <a:prstClr val="white"/>
                  </a:solidFill>
                  <a:latin typeface="Calibri"/>
                  <a:cs typeface="+mn-cs"/>
                </a:rPr>
                <a:t>Profissionais de níveis superior e técnico altamente qualificados, que ingressam via concurso público</a:t>
              </a:r>
            </a:p>
          </p:txBody>
        </p:sp>
      </p:grpSp>
      <p:grpSp>
        <p:nvGrpSpPr>
          <p:cNvPr id="7174" name="Grupo 23"/>
          <p:cNvGrpSpPr>
            <a:grpSpLocks/>
          </p:cNvGrpSpPr>
          <p:nvPr/>
        </p:nvGrpSpPr>
        <p:grpSpPr bwMode="auto">
          <a:xfrm>
            <a:off x="2247900" y="4851400"/>
            <a:ext cx="3946525" cy="1593850"/>
            <a:chOff x="456705" y="4675682"/>
            <a:chExt cx="3946819" cy="1592747"/>
          </a:xfrm>
        </p:grpSpPr>
        <p:pic>
          <p:nvPicPr>
            <p:cNvPr id="7183" name="Imagem 3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813" y="4675682"/>
              <a:ext cx="761750" cy="76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91D5E341-593F-4FBA-A6DF-8FA8619463CD}"/>
                </a:ext>
              </a:extLst>
            </p:cNvPr>
            <p:cNvSpPr txBox="1"/>
            <p:nvPr/>
          </p:nvSpPr>
          <p:spPr>
            <a:xfrm>
              <a:off x="1533110" y="4702651"/>
              <a:ext cx="2870414" cy="7075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prstClr val="white"/>
                  </a:solidFill>
                  <a:latin typeface="Calibri"/>
                  <a:cs typeface="+mn-cs"/>
                </a:rPr>
                <a:t>CUMPRIMENTO DE REQUISITOS LEGAIS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7EC21D1A-2E83-4B13-BD7F-0CF7991A5723}"/>
                </a:ext>
              </a:extLst>
            </p:cNvPr>
            <p:cNvSpPr txBox="1"/>
            <p:nvPr/>
          </p:nvSpPr>
          <p:spPr>
            <a:xfrm>
              <a:off x="456705" y="5437155"/>
              <a:ext cx="3467358" cy="8312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pt-BR" sz="1600" dirty="0">
                  <a:solidFill>
                    <a:prstClr val="white"/>
                  </a:solidFill>
                  <a:latin typeface="Calibri"/>
                  <a:cs typeface="+mn-cs"/>
                </a:rPr>
                <a:t>Portarias (p. ex. qualidade da água); normas técnicas (como segurança, ambientais) e regulatórias</a:t>
              </a:r>
            </a:p>
          </p:txBody>
        </p:sp>
      </p:grpSp>
      <p:grpSp>
        <p:nvGrpSpPr>
          <p:cNvPr id="7175" name="Grupo 2"/>
          <p:cNvGrpSpPr>
            <a:grpSpLocks/>
          </p:cNvGrpSpPr>
          <p:nvPr/>
        </p:nvGrpSpPr>
        <p:grpSpPr bwMode="auto">
          <a:xfrm>
            <a:off x="3576638" y="949325"/>
            <a:ext cx="4230687" cy="1001713"/>
            <a:chOff x="1672154" y="897921"/>
            <a:chExt cx="4230531" cy="1001482"/>
          </a:xfrm>
        </p:grpSpPr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96439D4A-D6A4-4CD8-8E45-74E1BCE174FB}"/>
                </a:ext>
              </a:extLst>
            </p:cNvPr>
            <p:cNvSpPr txBox="1"/>
            <p:nvPr/>
          </p:nvSpPr>
          <p:spPr>
            <a:xfrm>
              <a:off x="2545247" y="897921"/>
              <a:ext cx="3125672" cy="3999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prstClr val="white"/>
                  </a:solidFill>
                  <a:latin typeface="Calibri"/>
                  <a:cs typeface="+mn-cs"/>
                </a:rPr>
                <a:t>EXPERIÊNCIA NO SETOR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A7917DF6-9BAF-480A-BC5D-CB1DECA44266}"/>
                </a:ext>
              </a:extLst>
            </p:cNvPr>
            <p:cNvSpPr txBox="1"/>
            <p:nvPr/>
          </p:nvSpPr>
          <p:spPr>
            <a:xfrm>
              <a:off x="2718277" y="1315338"/>
              <a:ext cx="3184408" cy="5840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pt-BR" sz="1600" dirty="0">
                  <a:solidFill>
                    <a:prstClr val="white"/>
                  </a:solidFill>
                  <a:latin typeface="Calibri"/>
                  <a:cs typeface="+mn-cs"/>
                </a:rPr>
                <a:t>Empresa baiana com 50 anos de atuação</a:t>
              </a:r>
            </a:p>
          </p:txBody>
        </p:sp>
        <p:pic>
          <p:nvPicPr>
            <p:cNvPr id="7182" name="Imagem 47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672154" y="961894"/>
              <a:ext cx="809421" cy="809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76" name="Grupo 19"/>
          <p:cNvGrpSpPr>
            <a:grpSpLocks/>
          </p:cNvGrpSpPr>
          <p:nvPr/>
        </p:nvGrpSpPr>
        <p:grpSpPr bwMode="auto">
          <a:xfrm>
            <a:off x="6264275" y="152400"/>
            <a:ext cx="4556125" cy="6858000"/>
            <a:chOff x="2634018" y="0"/>
            <a:chExt cx="4556260" cy="6857999"/>
          </a:xfrm>
        </p:grpSpPr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C31733F3-7076-401D-9488-F96983DC9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35"/>
            <a:stretch/>
          </p:blipFill>
          <p:spPr>
            <a:xfrm>
              <a:off x="3801515" y="0"/>
              <a:ext cx="3388763" cy="2097840"/>
            </a:xfrm>
            <a:prstGeom prst="parallelogram">
              <a:avLst/>
            </a:prstGeom>
          </p:spPr>
        </p:pic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1A5A642A-C53C-47D1-820F-91317BBD0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" r="1639"/>
            <a:stretch/>
          </p:blipFill>
          <p:spPr>
            <a:xfrm>
              <a:off x="2634018" y="4517408"/>
              <a:ext cx="3411940" cy="2340591"/>
            </a:xfrm>
            <a:prstGeom prst="parallelogram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68439D97-8B13-4542-8CEE-FC61FFAF9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2"/>
            <a:stretch/>
          </p:blipFill>
          <p:spPr>
            <a:xfrm>
              <a:off x="3213663" y="2145865"/>
              <a:ext cx="3448908" cy="2323517"/>
            </a:xfrm>
            <a:prstGeom prst="parallelogram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1331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288" y="6519090"/>
            <a:ext cx="265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Fonte: </a:t>
            </a:r>
            <a:r>
              <a:rPr lang="pt-BR" sz="1200" i="1" dirty="0" err="1">
                <a:solidFill>
                  <a:schemeClr val="bg1"/>
                </a:solidFill>
              </a:rPr>
              <a:t>SCIWeb</a:t>
            </a:r>
            <a:r>
              <a:rPr lang="pt-BR" sz="1200" i="1" dirty="0">
                <a:solidFill>
                  <a:schemeClr val="bg1"/>
                </a:solidFill>
              </a:rPr>
              <a:t> – Sistema comercial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</a:rPr>
              <a:t>SAA Jequié </a:t>
            </a:r>
            <a:r>
              <a:rPr lang="pt-BR" sz="2400" b="1" dirty="0">
                <a:solidFill>
                  <a:schemeClr val="tx1"/>
                </a:solidFill>
              </a:rPr>
              <a:t>– </a:t>
            </a:r>
            <a:r>
              <a:rPr lang="pt-BR" altLang="pt-BR" sz="2400" b="1" dirty="0">
                <a:solidFill>
                  <a:schemeClr val="tx1"/>
                </a:solidFill>
              </a:rPr>
              <a:t>Investimento Contrato de Programa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8713A06-1DDD-4BD1-8636-D94AB1E21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504261"/>
              </p:ext>
            </p:extLst>
          </p:nvPr>
        </p:nvGraphicFramePr>
        <p:xfrm>
          <a:off x="1199456" y="1988840"/>
          <a:ext cx="9721080" cy="2709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540">
                  <a:extLst>
                    <a:ext uri="{9D8B030D-6E8A-4147-A177-3AD203B41FA5}">
                      <a16:colId xmlns:a16="http://schemas.microsoft.com/office/drawing/2014/main" val="4237119717"/>
                    </a:ext>
                  </a:extLst>
                </a:gridCol>
                <a:gridCol w="4860540">
                  <a:extLst>
                    <a:ext uri="{9D8B030D-6E8A-4147-A177-3AD203B41FA5}">
                      <a16:colId xmlns:a16="http://schemas.microsoft.com/office/drawing/2014/main" val="2753320609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r>
                        <a:rPr lang="pt-BR" sz="2400" dirty="0"/>
                        <a:t>Valor previsto de investimento em Contrato de Programa até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Executado pela Embasa somado ao que está em vias de contratação em 2022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401585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/>
                      <a:r>
                        <a:rPr lang="pt-BR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R$ 9.151.286,97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R$ 42.269.984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744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833438"/>
      </p:ext>
    </p:extLst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82BFB7-2E6D-423B-9A31-26D6BCD8A6AE}"/>
              </a:ext>
            </a:extLst>
          </p:cNvPr>
          <p:cNvSpPr/>
          <p:nvPr/>
        </p:nvSpPr>
        <p:spPr>
          <a:xfrm>
            <a:off x="0" y="2924944"/>
            <a:ext cx="12192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Calibri"/>
              </a:rPr>
              <a:t>SES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Jequié - Infraestrutura</a:t>
            </a:r>
          </a:p>
        </p:txBody>
      </p:sp>
    </p:spTree>
    <p:extLst>
      <p:ext uri="{BB962C8B-B14F-4D97-AF65-F5344CB8AC3E}">
        <p14:creationId xmlns:p14="http://schemas.microsoft.com/office/powerpoint/2010/main" val="2201211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5" descr="C:\Documents and Settings\embasa\Desktop\SDC10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-24680" y="0"/>
            <a:ext cx="7835900" cy="1916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-24680" y="44624"/>
            <a:ext cx="707123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Equipamentos SES:</a:t>
            </a:r>
          </a:p>
          <a:p>
            <a:r>
              <a:rPr lang="pt-BR" altLang="pt-BR" b="1" dirty="0">
                <a:solidFill>
                  <a:schemeClr val="bg1"/>
                </a:solidFill>
              </a:rPr>
              <a:t>01 Estação de Tratamento de Esgoto (ETE), com mais de 30ha;</a:t>
            </a:r>
          </a:p>
          <a:p>
            <a:r>
              <a:rPr lang="pt-BR" altLang="pt-BR" b="1" dirty="0">
                <a:solidFill>
                  <a:schemeClr val="bg1"/>
                </a:solidFill>
              </a:rPr>
              <a:t>18 Estações Elevatórias de Esgoto</a:t>
            </a:r>
          </a:p>
          <a:p>
            <a:r>
              <a:rPr lang="pt-BR" altLang="pt-BR" b="1" dirty="0">
                <a:solidFill>
                  <a:schemeClr val="bg1"/>
                </a:solidFill>
              </a:rPr>
              <a:t>464 km de Rede Coletora</a:t>
            </a:r>
          </a:p>
          <a:p>
            <a:r>
              <a:rPr lang="pt-BR" altLang="pt-BR" b="1" dirty="0">
                <a:solidFill>
                  <a:schemeClr val="bg1"/>
                </a:solidFill>
              </a:rPr>
              <a:t>14 km de Linhas de Recalque</a:t>
            </a:r>
          </a:p>
          <a:p>
            <a:r>
              <a:rPr lang="pt-BR" altLang="pt-BR" b="1" dirty="0">
                <a:solidFill>
                  <a:schemeClr val="bg1"/>
                </a:solidFill>
              </a:rPr>
              <a:t>7 km de Interceptores de Esgoto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10344472" y="1"/>
            <a:ext cx="1656184" cy="54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10391800" y="116632"/>
            <a:ext cx="18002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700" b="1" dirty="0">
                <a:solidFill>
                  <a:schemeClr val="bg1"/>
                </a:solidFill>
              </a:rPr>
              <a:t>ETE JEQUIÉ</a:t>
            </a:r>
          </a:p>
        </p:txBody>
      </p:sp>
      <p:pic>
        <p:nvPicPr>
          <p:cNvPr id="7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5344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7FFD1C3A-BE53-4ABE-B467-1DE73E6F1370}"/>
              </a:ext>
            </a:extLst>
          </p:cNvPr>
          <p:cNvSpPr/>
          <p:nvPr/>
        </p:nvSpPr>
        <p:spPr>
          <a:xfrm>
            <a:off x="191344" y="1484784"/>
            <a:ext cx="4537075" cy="64611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295" name="CaixaDeTexto 6"/>
          <p:cNvSpPr txBox="1">
            <a:spLocks noChangeArrowheads="1"/>
          </p:cNvSpPr>
          <p:nvPr/>
        </p:nvSpPr>
        <p:spPr bwMode="auto">
          <a:xfrm>
            <a:off x="350094" y="1478434"/>
            <a:ext cx="1703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chemeClr val="bg1"/>
                </a:solidFill>
              </a:rPr>
              <a:t>Interceptores / Redes</a:t>
            </a:r>
          </a:p>
        </p:txBody>
      </p:sp>
      <p:pic>
        <p:nvPicPr>
          <p:cNvPr id="12296" name="Imagem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82" y="1599084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</a:rPr>
              <a:t>SES Jequié – Onde estamos</a:t>
            </a:r>
          </a:p>
        </p:txBody>
      </p:sp>
      <p:pic>
        <p:nvPicPr>
          <p:cNvPr id="12298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CaixaDeTexto 6"/>
          <p:cNvSpPr txBox="1">
            <a:spLocks noChangeArrowheads="1"/>
          </p:cNvSpPr>
          <p:nvPr/>
        </p:nvSpPr>
        <p:spPr bwMode="auto">
          <a:xfrm>
            <a:off x="2758332" y="1627659"/>
            <a:ext cx="170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chemeClr val="bg1"/>
                </a:solidFill>
              </a:rPr>
              <a:t>~500km</a:t>
            </a:r>
          </a:p>
        </p:txBody>
      </p:sp>
    </p:spTree>
    <p:extLst>
      <p:ext uri="{BB962C8B-B14F-4D97-AF65-F5344CB8AC3E}">
        <p14:creationId xmlns:p14="http://schemas.microsoft.com/office/powerpoint/2010/main" val="1799347398"/>
      </p:ext>
    </p:extLst>
  </p:cSld>
  <p:clrMapOvr>
    <a:masterClrMapping/>
  </p:clrMapOvr>
  <p:transition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DI\USJE\documentos\Documentos BRUNO\2022\APRESENTAÇÕES\APRENTACAO CAMARA 23032022\1647976343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8272" y="13067"/>
            <a:ext cx="7752184" cy="836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8272" y="-27384"/>
            <a:ext cx="77521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Equipamentos SES: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A USJ possui 07 caminhões/equipamentos de desobstrução/sucção.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Destes, 04 estão lotados no SES Jequié.</a:t>
            </a:r>
          </a:p>
        </p:txBody>
      </p:sp>
      <p:pic>
        <p:nvPicPr>
          <p:cNvPr id="6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774002"/>
      </p:ext>
    </p:extLst>
  </p:cSld>
  <p:clrMapOvr>
    <a:masterClrMapping/>
  </p:clrMapOvr>
  <p:transition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1331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288" y="6519090"/>
            <a:ext cx="265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Fonte: </a:t>
            </a:r>
            <a:r>
              <a:rPr lang="pt-BR" sz="1200" i="1" dirty="0" err="1">
                <a:solidFill>
                  <a:schemeClr val="bg1"/>
                </a:solidFill>
              </a:rPr>
              <a:t>SCIWeb</a:t>
            </a:r>
            <a:r>
              <a:rPr lang="pt-BR" sz="1200" i="1" dirty="0">
                <a:solidFill>
                  <a:schemeClr val="bg1"/>
                </a:solidFill>
              </a:rPr>
              <a:t> – Sistema comercial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</a:rPr>
              <a:t>SES Jequié </a:t>
            </a:r>
            <a:r>
              <a:rPr lang="pt-BR" sz="2400" b="1" dirty="0">
                <a:solidFill>
                  <a:schemeClr val="tx1"/>
                </a:solidFill>
              </a:rPr>
              <a:t>– </a:t>
            </a:r>
            <a:r>
              <a:rPr lang="pt-BR" altLang="pt-BR" sz="2400" b="1" dirty="0">
                <a:solidFill>
                  <a:schemeClr val="tx1"/>
                </a:solidFill>
              </a:rPr>
              <a:t>Coleta, transporte e tratamento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2" y="1196752"/>
            <a:ext cx="7272808" cy="485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8597255"/>
      </p:ext>
    </p:extLst>
  </p:cSld>
  <p:clrMapOvr>
    <a:masterClrMapping/>
  </p:clrMapOvr>
  <p:transition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82BFB7-2E6D-423B-9A31-26D6BCD8A6AE}"/>
              </a:ext>
            </a:extLst>
          </p:cNvPr>
          <p:cNvSpPr/>
          <p:nvPr/>
        </p:nvSpPr>
        <p:spPr>
          <a:xfrm>
            <a:off x="0" y="2924944"/>
            <a:ext cx="12192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 Jequié - Investimento</a:t>
            </a:r>
          </a:p>
        </p:txBody>
      </p:sp>
    </p:spTree>
    <p:extLst>
      <p:ext uri="{BB962C8B-B14F-4D97-AF65-F5344CB8AC3E}">
        <p14:creationId xmlns:p14="http://schemas.microsoft.com/office/powerpoint/2010/main" val="2817826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:\DI\USJE\documentos\Documentos BRUNO\2022\APRESENTAÇÕES\FOTOS CAMINHÕES\164762302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0" y="23638"/>
            <a:ext cx="9505056" cy="923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0" y="23638"/>
            <a:ext cx="93363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Investimentos em equipamentos do SES nos últimos 3 anos: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Renovação da frota de veículos e aquisição de equipamentos/veículos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~R$1.700.000,00</a:t>
            </a:r>
          </a:p>
        </p:txBody>
      </p:sp>
      <p:pic>
        <p:nvPicPr>
          <p:cNvPr id="7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315222"/>
      </p:ext>
    </p:extLst>
  </p:cSld>
  <p:clrMapOvr>
    <a:masterClrMapping/>
  </p:clrMapOvr>
  <p:transition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7"/>
          <p:cNvGrpSpPr/>
          <p:nvPr/>
        </p:nvGrpSpPr>
        <p:grpSpPr>
          <a:xfrm>
            <a:off x="0" y="0"/>
            <a:ext cx="12192000" cy="6846099"/>
            <a:chOff x="0" y="476672"/>
            <a:chExt cx="12192000" cy="636942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76672"/>
              <a:ext cx="12192000" cy="6369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Forma livre 8"/>
            <p:cNvSpPr/>
            <p:nvPr/>
          </p:nvSpPr>
          <p:spPr>
            <a:xfrm>
              <a:off x="177094" y="2816225"/>
              <a:ext cx="1273881" cy="612775"/>
            </a:xfrm>
            <a:custGeom>
              <a:avLst/>
              <a:gdLst>
                <a:gd name="connsiteX0" fmla="*/ 7056 w 1273881"/>
                <a:gd name="connsiteY0" fmla="*/ 0 h 628650"/>
                <a:gd name="connsiteX1" fmla="*/ 13406 w 1273881"/>
                <a:gd name="connsiteY1" fmla="*/ 50800 h 628650"/>
                <a:gd name="connsiteX2" fmla="*/ 16581 w 1273881"/>
                <a:gd name="connsiteY2" fmla="*/ 69850 h 628650"/>
                <a:gd name="connsiteX3" fmla="*/ 22931 w 1273881"/>
                <a:gd name="connsiteY3" fmla="*/ 92075 h 628650"/>
                <a:gd name="connsiteX4" fmla="*/ 19756 w 1273881"/>
                <a:gd name="connsiteY4" fmla="*/ 292100 h 628650"/>
                <a:gd name="connsiteX5" fmla="*/ 26106 w 1273881"/>
                <a:gd name="connsiteY5" fmla="*/ 346075 h 628650"/>
                <a:gd name="connsiteX6" fmla="*/ 54681 w 1273881"/>
                <a:gd name="connsiteY6" fmla="*/ 342900 h 628650"/>
                <a:gd name="connsiteX7" fmla="*/ 80081 w 1273881"/>
                <a:gd name="connsiteY7" fmla="*/ 336550 h 628650"/>
                <a:gd name="connsiteX8" fmla="*/ 92781 w 1273881"/>
                <a:gd name="connsiteY8" fmla="*/ 333375 h 628650"/>
                <a:gd name="connsiteX9" fmla="*/ 111831 w 1273881"/>
                <a:gd name="connsiteY9" fmla="*/ 336550 h 628650"/>
                <a:gd name="connsiteX10" fmla="*/ 108656 w 1273881"/>
                <a:gd name="connsiteY10" fmla="*/ 346075 h 628650"/>
                <a:gd name="connsiteX11" fmla="*/ 105481 w 1273881"/>
                <a:gd name="connsiteY11" fmla="*/ 365125 h 628650"/>
                <a:gd name="connsiteX12" fmla="*/ 108656 w 1273881"/>
                <a:gd name="connsiteY12" fmla="*/ 479425 h 628650"/>
                <a:gd name="connsiteX13" fmla="*/ 118181 w 1273881"/>
                <a:gd name="connsiteY13" fmla="*/ 485775 h 628650"/>
                <a:gd name="connsiteX14" fmla="*/ 121356 w 1273881"/>
                <a:gd name="connsiteY14" fmla="*/ 495300 h 628650"/>
                <a:gd name="connsiteX15" fmla="*/ 137231 w 1273881"/>
                <a:gd name="connsiteY15" fmla="*/ 514350 h 628650"/>
                <a:gd name="connsiteX16" fmla="*/ 153106 w 1273881"/>
                <a:gd name="connsiteY16" fmla="*/ 542925 h 628650"/>
                <a:gd name="connsiteX17" fmla="*/ 178506 w 1273881"/>
                <a:gd name="connsiteY17" fmla="*/ 571500 h 628650"/>
                <a:gd name="connsiteX18" fmla="*/ 188031 w 1273881"/>
                <a:gd name="connsiteY18" fmla="*/ 574675 h 628650"/>
                <a:gd name="connsiteX19" fmla="*/ 197556 w 1273881"/>
                <a:gd name="connsiteY19" fmla="*/ 584200 h 628650"/>
                <a:gd name="connsiteX20" fmla="*/ 216606 w 1273881"/>
                <a:gd name="connsiteY20" fmla="*/ 596900 h 628650"/>
                <a:gd name="connsiteX21" fmla="*/ 229306 w 1273881"/>
                <a:gd name="connsiteY21" fmla="*/ 600075 h 628650"/>
                <a:gd name="connsiteX22" fmla="*/ 238831 w 1273881"/>
                <a:gd name="connsiteY22" fmla="*/ 603250 h 628650"/>
                <a:gd name="connsiteX23" fmla="*/ 276931 w 1273881"/>
                <a:gd name="connsiteY23" fmla="*/ 606425 h 628650"/>
                <a:gd name="connsiteX24" fmla="*/ 318206 w 1273881"/>
                <a:gd name="connsiteY24" fmla="*/ 615950 h 628650"/>
                <a:gd name="connsiteX25" fmla="*/ 327731 w 1273881"/>
                <a:gd name="connsiteY25" fmla="*/ 619125 h 628650"/>
                <a:gd name="connsiteX26" fmla="*/ 337256 w 1273881"/>
                <a:gd name="connsiteY26" fmla="*/ 625475 h 628650"/>
                <a:gd name="connsiteX27" fmla="*/ 369006 w 1273881"/>
                <a:gd name="connsiteY27" fmla="*/ 628650 h 628650"/>
                <a:gd name="connsiteX28" fmla="*/ 499181 w 1273881"/>
                <a:gd name="connsiteY28" fmla="*/ 625475 h 628650"/>
                <a:gd name="connsiteX29" fmla="*/ 508706 w 1273881"/>
                <a:gd name="connsiteY29" fmla="*/ 619125 h 628650"/>
                <a:gd name="connsiteX30" fmla="*/ 623006 w 1273881"/>
                <a:gd name="connsiteY30" fmla="*/ 615950 h 628650"/>
                <a:gd name="connsiteX31" fmla="*/ 661106 w 1273881"/>
                <a:gd name="connsiteY31" fmla="*/ 609600 h 628650"/>
                <a:gd name="connsiteX32" fmla="*/ 670631 w 1273881"/>
                <a:gd name="connsiteY32" fmla="*/ 606425 h 628650"/>
                <a:gd name="connsiteX33" fmla="*/ 680156 w 1273881"/>
                <a:gd name="connsiteY33" fmla="*/ 600075 h 628650"/>
                <a:gd name="connsiteX34" fmla="*/ 702381 w 1273881"/>
                <a:gd name="connsiteY34" fmla="*/ 593725 h 628650"/>
                <a:gd name="connsiteX35" fmla="*/ 724606 w 1273881"/>
                <a:gd name="connsiteY35" fmla="*/ 581025 h 628650"/>
                <a:gd name="connsiteX36" fmla="*/ 743656 w 1273881"/>
                <a:gd name="connsiteY36" fmla="*/ 574675 h 628650"/>
                <a:gd name="connsiteX37" fmla="*/ 791281 w 1273881"/>
                <a:gd name="connsiteY37" fmla="*/ 565150 h 628650"/>
                <a:gd name="connsiteX38" fmla="*/ 823031 w 1273881"/>
                <a:gd name="connsiteY38" fmla="*/ 558800 h 628650"/>
                <a:gd name="connsiteX39" fmla="*/ 832556 w 1273881"/>
                <a:gd name="connsiteY39" fmla="*/ 555625 h 628650"/>
                <a:gd name="connsiteX40" fmla="*/ 848431 w 1273881"/>
                <a:gd name="connsiteY40" fmla="*/ 552450 h 628650"/>
                <a:gd name="connsiteX41" fmla="*/ 857956 w 1273881"/>
                <a:gd name="connsiteY41" fmla="*/ 549275 h 628650"/>
                <a:gd name="connsiteX42" fmla="*/ 892881 w 1273881"/>
                <a:gd name="connsiteY42" fmla="*/ 542925 h 628650"/>
                <a:gd name="connsiteX43" fmla="*/ 924631 w 1273881"/>
                <a:gd name="connsiteY43" fmla="*/ 533400 h 628650"/>
                <a:gd name="connsiteX44" fmla="*/ 937331 w 1273881"/>
                <a:gd name="connsiteY44" fmla="*/ 530225 h 628650"/>
                <a:gd name="connsiteX45" fmla="*/ 956381 w 1273881"/>
                <a:gd name="connsiteY45" fmla="*/ 523875 h 628650"/>
                <a:gd name="connsiteX46" fmla="*/ 965906 w 1273881"/>
                <a:gd name="connsiteY46" fmla="*/ 520700 h 628650"/>
                <a:gd name="connsiteX47" fmla="*/ 981781 w 1273881"/>
                <a:gd name="connsiteY47" fmla="*/ 517525 h 628650"/>
                <a:gd name="connsiteX48" fmla="*/ 991306 w 1273881"/>
                <a:gd name="connsiteY48" fmla="*/ 511175 h 628650"/>
                <a:gd name="connsiteX49" fmla="*/ 1016706 w 1273881"/>
                <a:gd name="connsiteY49" fmla="*/ 501650 h 628650"/>
                <a:gd name="connsiteX50" fmla="*/ 1026231 w 1273881"/>
                <a:gd name="connsiteY50" fmla="*/ 495300 h 628650"/>
                <a:gd name="connsiteX51" fmla="*/ 1042106 w 1273881"/>
                <a:gd name="connsiteY51" fmla="*/ 488950 h 628650"/>
                <a:gd name="connsiteX52" fmla="*/ 1054806 w 1273881"/>
                <a:gd name="connsiteY52" fmla="*/ 479425 h 628650"/>
                <a:gd name="connsiteX53" fmla="*/ 1064331 w 1273881"/>
                <a:gd name="connsiteY53" fmla="*/ 476250 h 628650"/>
                <a:gd name="connsiteX54" fmla="*/ 1108781 w 1273881"/>
                <a:gd name="connsiteY54" fmla="*/ 466725 h 628650"/>
                <a:gd name="connsiteX55" fmla="*/ 1118306 w 1273881"/>
                <a:gd name="connsiteY55" fmla="*/ 463550 h 628650"/>
                <a:gd name="connsiteX56" fmla="*/ 1131006 w 1273881"/>
                <a:gd name="connsiteY56" fmla="*/ 460375 h 628650"/>
                <a:gd name="connsiteX57" fmla="*/ 1150056 w 1273881"/>
                <a:gd name="connsiteY57" fmla="*/ 457200 h 628650"/>
                <a:gd name="connsiteX58" fmla="*/ 1169106 w 1273881"/>
                <a:gd name="connsiteY58" fmla="*/ 450850 h 628650"/>
                <a:gd name="connsiteX59" fmla="*/ 1188156 w 1273881"/>
                <a:gd name="connsiteY59" fmla="*/ 447675 h 628650"/>
                <a:gd name="connsiteX60" fmla="*/ 1210381 w 1273881"/>
                <a:gd name="connsiteY60" fmla="*/ 444500 h 628650"/>
                <a:gd name="connsiteX61" fmla="*/ 1242131 w 1273881"/>
                <a:gd name="connsiteY61" fmla="*/ 438150 h 628650"/>
                <a:gd name="connsiteX62" fmla="*/ 1264356 w 1273881"/>
                <a:gd name="connsiteY62" fmla="*/ 431800 h 628650"/>
                <a:gd name="connsiteX63" fmla="*/ 1273881 w 1273881"/>
                <a:gd name="connsiteY63" fmla="*/ 4286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73881" h="628650">
                  <a:moveTo>
                    <a:pt x="7056" y="0"/>
                  </a:moveTo>
                  <a:cubicBezTo>
                    <a:pt x="0" y="28222"/>
                    <a:pt x="4939" y="0"/>
                    <a:pt x="13406" y="50800"/>
                  </a:cubicBezTo>
                  <a:cubicBezTo>
                    <a:pt x="14464" y="57150"/>
                    <a:pt x="15318" y="63537"/>
                    <a:pt x="16581" y="69850"/>
                  </a:cubicBezTo>
                  <a:cubicBezTo>
                    <a:pt x="18574" y="79817"/>
                    <a:pt x="19905" y="82997"/>
                    <a:pt x="22931" y="92075"/>
                  </a:cubicBezTo>
                  <a:cubicBezTo>
                    <a:pt x="21873" y="158750"/>
                    <a:pt x="18923" y="225422"/>
                    <a:pt x="19756" y="292100"/>
                  </a:cubicBezTo>
                  <a:cubicBezTo>
                    <a:pt x="19982" y="310214"/>
                    <a:pt x="15843" y="331147"/>
                    <a:pt x="26106" y="346075"/>
                  </a:cubicBezTo>
                  <a:cubicBezTo>
                    <a:pt x="31535" y="353972"/>
                    <a:pt x="45194" y="344255"/>
                    <a:pt x="54681" y="342900"/>
                  </a:cubicBezTo>
                  <a:cubicBezTo>
                    <a:pt x="74046" y="340134"/>
                    <a:pt x="65307" y="340771"/>
                    <a:pt x="80081" y="336550"/>
                  </a:cubicBezTo>
                  <a:cubicBezTo>
                    <a:pt x="84277" y="335351"/>
                    <a:pt x="88548" y="334433"/>
                    <a:pt x="92781" y="333375"/>
                  </a:cubicBezTo>
                  <a:cubicBezTo>
                    <a:pt x="99131" y="334433"/>
                    <a:pt x="106804" y="332528"/>
                    <a:pt x="111831" y="336550"/>
                  </a:cubicBezTo>
                  <a:cubicBezTo>
                    <a:pt x="114444" y="338641"/>
                    <a:pt x="109382" y="342808"/>
                    <a:pt x="108656" y="346075"/>
                  </a:cubicBezTo>
                  <a:cubicBezTo>
                    <a:pt x="107259" y="352359"/>
                    <a:pt x="106539" y="358775"/>
                    <a:pt x="105481" y="365125"/>
                  </a:cubicBezTo>
                  <a:cubicBezTo>
                    <a:pt x="106539" y="403225"/>
                    <a:pt x="104666" y="441520"/>
                    <a:pt x="108656" y="479425"/>
                  </a:cubicBezTo>
                  <a:cubicBezTo>
                    <a:pt x="109055" y="483220"/>
                    <a:pt x="115797" y="482795"/>
                    <a:pt x="118181" y="485775"/>
                  </a:cubicBezTo>
                  <a:cubicBezTo>
                    <a:pt x="120272" y="488388"/>
                    <a:pt x="119859" y="492307"/>
                    <a:pt x="121356" y="495300"/>
                  </a:cubicBezTo>
                  <a:cubicBezTo>
                    <a:pt x="125776" y="504141"/>
                    <a:pt x="130209" y="507328"/>
                    <a:pt x="137231" y="514350"/>
                  </a:cubicBezTo>
                  <a:cubicBezTo>
                    <a:pt x="142819" y="531115"/>
                    <a:pt x="138550" y="521090"/>
                    <a:pt x="153106" y="542925"/>
                  </a:cubicBezTo>
                  <a:cubicBezTo>
                    <a:pt x="159157" y="552001"/>
                    <a:pt x="169185" y="568393"/>
                    <a:pt x="178506" y="571500"/>
                  </a:cubicBezTo>
                  <a:lnTo>
                    <a:pt x="188031" y="574675"/>
                  </a:lnTo>
                  <a:cubicBezTo>
                    <a:pt x="191206" y="577850"/>
                    <a:pt x="194012" y="581443"/>
                    <a:pt x="197556" y="584200"/>
                  </a:cubicBezTo>
                  <a:cubicBezTo>
                    <a:pt x="203580" y="588885"/>
                    <a:pt x="209202" y="595049"/>
                    <a:pt x="216606" y="596900"/>
                  </a:cubicBezTo>
                  <a:cubicBezTo>
                    <a:pt x="220839" y="597958"/>
                    <a:pt x="225110" y="598876"/>
                    <a:pt x="229306" y="600075"/>
                  </a:cubicBezTo>
                  <a:cubicBezTo>
                    <a:pt x="232524" y="600994"/>
                    <a:pt x="235514" y="602808"/>
                    <a:pt x="238831" y="603250"/>
                  </a:cubicBezTo>
                  <a:cubicBezTo>
                    <a:pt x="251463" y="604934"/>
                    <a:pt x="264231" y="605367"/>
                    <a:pt x="276931" y="606425"/>
                  </a:cubicBezTo>
                  <a:cubicBezTo>
                    <a:pt x="333255" y="622517"/>
                    <a:pt x="268237" y="604846"/>
                    <a:pt x="318206" y="615950"/>
                  </a:cubicBezTo>
                  <a:cubicBezTo>
                    <a:pt x="321473" y="616676"/>
                    <a:pt x="324738" y="617628"/>
                    <a:pt x="327731" y="619125"/>
                  </a:cubicBezTo>
                  <a:cubicBezTo>
                    <a:pt x="331144" y="620832"/>
                    <a:pt x="333538" y="624617"/>
                    <a:pt x="337256" y="625475"/>
                  </a:cubicBezTo>
                  <a:cubicBezTo>
                    <a:pt x="347620" y="627867"/>
                    <a:pt x="358423" y="627592"/>
                    <a:pt x="369006" y="628650"/>
                  </a:cubicBezTo>
                  <a:cubicBezTo>
                    <a:pt x="412398" y="627592"/>
                    <a:pt x="455877" y="628428"/>
                    <a:pt x="499181" y="625475"/>
                  </a:cubicBezTo>
                  <a:cubicBezTo>
                    <a:pt x="502988" y="625215"/>
                    <a:pt x="504901" y="619418"/>
                    <a:pt x="508706" y="619125"/>
                  </a:cubicBezTo>
                  <a:cubicBezTo>
                    <a:pt x="546708" y="616202"/>
                    <a:pt x="584906" y="617008"/>
                    <a:pt x="623006" y="615950"/>
                  </a:cubicBezTo>
                  <a:cubicBezTo>
                    <a:pt x="635706" y="613833"/>
                    <a:pt x="648892" y="613671"/>
                    <a:pt x="661106" y="609600"/>
                  </a:cubicBezTo>
                  <a:cubicBezTo>
                    <a:pt x="664281" y="608542"/>
                    <a:pt x="667638" y="607922"/>
                    <a:pt x="670631" y="606425"/>
                  </a:cubicBezTo>
                  <a:cubicBezTo>
                    <a:pt x="674044" y="604718"/>
                    <a:pt x="676613" y="601492"/>
                    <a:pt x="680156" y="600075"/>
                  </a:cubicBezTo>
                  <a:cubicBezTo>
                    <a:pt x="687310" y="597214"/>
                    <a:pt x="695140" y="596358"/>
                    <a:pt x="702381" y="593725"/>
                  </a:cubicBezTo>
                  <a:cubicBezTo>
                    <a:pt x="737225" y="581054"/>
                    <a:pt x="696041" y="593720"/>
                    <a:pt x="724606" y="581025"/>
                  </a:cubicBezTo>
                  <a:cubicBezTo>
                    <a:pt x="730723" y="578307"/>
                    <a:pt x="737162" y="576298"/>
                    <a:pt x="743656" y="574675"/>
                  </a:cubicBezTo>
                  <a:cubicBezTo>
                    <a:pt x="776316" y="566510"/>
                    <a:pt x="760416" y="569559"/>
                    <a:pt x="791281" y="565150"/>
                  </a:cubicBezTo>
                  <a:cubicBezTo>
                    <a:pt x="812800" y="557977"/>
                    <a:pt x="786548" y="566097"/>
                    <a:pt x="823031" y="558800"/>
                  </a:cubicBezTo>
                  <a:cubicBezTo>
                    <a:pt x="826313" y="558144"/>
                    <a:pt x="829309" y="556437"/>
                    <a:pt x="832556" y="555625"/>
                  </a:cubicBezTo>
                  <a:cubicBezTo>
                    <a:pt x="837791" y="554316"/>
                    <a:pt x="843196" y="553759"/>
                    <a:pt x="848431" y="552450"/>
                  </a:cubicBezTo>
                  <a:cubicBezTo>
                    <a:pt x="851678" y="551638"/>
                    <a:pt x="854684" y="549976"/>
                    <a:pt x="857956" y="549275"/>
                  </a:cubicBezTo>
                  <a:cubicBezTo>
                    <a:pt x="869526" y="546796"/>
                    <a:pt x="881330" y="545492"/>
                    <a:pt x="892881" y="542925"/>
                  </a:cubicBezTo>
                  <a:cubicBezTo>
                    <a:pt x="921948" y="536466"/>
                    <a:pt x="906223" y="538660"/>
                    <a:pt x="924631" y="533400"/>
                  </a:cubicBezTo>
                  <a:cubicBezTo>
                    <a:pt x="928827" y="532201"/>
                    <a:pt x="933151" y="531479"/>
                    <a:pt x="937331" y="530225"/>
                  </a:cubicBezTo>
                  <a:cubicBezTo>
                    <a:pt x="943742" y="528302"/>
                    <a:pt x="950031" y="525992"/>
                    <a:pt x="956381" y="523875"/>
                  </a:cubicBezTo>
                  <a:cubicBezTo>
                    <a:pt x="959556" y="522817"/>
                    <a:pt x="962624" y="521356"/>
                    <a:pt x="965906" y="520700"/>
                  </a:cubicBezTo>
                  <a:lnTo>
                    <a:pt x="981781" y="517525"/>
                  </a:lnTo>
                  <a:cubicBezTo>
                    <a:pt x="984956" y="515408"/>
                    <a:pt x="987799" y="512678"/>
                    <a:pt x="991306" y="511175"/>
                  </a:cubicBezTo>
                  <a:cubicBezTo>
                    <a:pt x="1022559" y="497781"/>
                    <a:pt x="984960" y="519790"/>
                    <a:pt x="1016706" y="501650"/>
                  </a:cubicBezTo>
                  <a:cubicBezTo>
                    <a:pt x="1020019" y="499757"/>
                    <a:pt x="1022818" y="497007"/>
                    <a:pt x="1026231" y="495300"/>
                  </a:cubicBezTo>
                  <a:cubicBezTo>
                    <a:pt x="1031329" y="492751"/>
                    <a:pt x="1037124" y="491718"/>
                    <a:pt x="1042106" y="488950"/>
                  </a:cubicBezTo>
                  <a:cubicBezTo>
                    <a:pt x="1046732" y="486380"/>
                    <a:pt x="1050212" y="482050"/>
                    <a:pt x="1054806" y="479425"/>
                  </a:cubicBezTo>
                  <a:cubicBezTo>
                    <a:pt x="1057712" y="477765"/>
                    <a:pt x="1061102" y="477131"/>
                    <a:pt x="1064331" y="476250"/>
                  </a:cubicBezTo>
                  <a:cubicBezTo>
                    <a:pt x="1122981" y="460254"/>
                    <a:pt x="1061203" y="477298"/>
                    <a:pt x="1108781" y="466725"/>
                  </a:cubicBezTo>
                  <a:cubicBezTo>
                    <a:pt x="1112048" y="465999"/>
                    <a:pt x="1115088" y="464469"/>
                    <a:pt x="1118306" y="463550"/>
                  </a:cubicBezTo>
                  <a:cubicBezTo>
                    <a:pt x="1122502" y="462351"/>
                    <a:pt x="1126727" y="461231"/>
                    <a:pt x="1131006" y="460375"/>
                  </a:cubicBezTo>
                  <a:cubicBezTo>
                    <a:pt x="1137319" y="459112"/>
                    <a:pt x="1143811" y="458761"/>
                    <a:pt x="1150056" y="457200"/>
                  </a:cubicBezTo>
                  <a:cubicBezTo>
                    <a:pt x="1156550" y="455577"/>
                    <a:pt x="1162504" y="451950"/>
                    <a:pt x="1169106" y="450850"/>
                  </a:cubicBezTo>
                  <a:lnTo>
                    <a:pt x="1188156" y="447675"/>
                  </a:lnTo>
                  <a:cubicBezTo>
                    <a:pt x="1195553" y="446537"/>
                    <a:pt x="1203011" y="445801"/>
                    <a:pt x="1210381" y="444500"/>
                  </a:cubicBezTo>
                  <a:cubicBezTo>
                    <a:pt x="1221010" y="442624"/>
                    <a:pt x="1231892" y="441563"/>
                    <a:pt x="1242131" y="438150"/>
                  </a:cubicBezTo>
                  <a:cubicBezTo>
                    <a:pt x="1264969" y="430537"/>
                    <a:pt x="1236449" y="439773"/>
                    <a:pt x="1264356" y="431800"/>
                  </a:cubicBezTo>
                  <a:cubicBezTo>
                    <a:pt x="1267574" y="430881"/>
                    <a:pt x="1273881" y="428625"/>
                    <a:pt x="1273881" y="42862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reto 19"/>
            <p:cNvCxnSpPr/>
            <p:nvPr/>
          </p:nvCxnSpPr>
          <p:spPr>
            <a:xfrm>
              <a:off x="4531519" y="2912269"/>
              <a:ext cx="1945481" cy="3357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6477000" y="3245644"/>
              <a:ext cx="500063" cy="142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6977063" y="3259931"/>
              <a:ext cx="433387" cy="1023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7392144" y="335699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flipV="1">
              <a:off x="7397800" y="3331939"/>
              <a:ext cx="83343" cy="357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7648575" y="3333750"/>
              <a:ext cx="859631" cy="2452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 flipV="1">
              <a:off x="8496300" y="3512345"/>
              <a:ext cx="83344" cy="809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flipV="1">
              <a:off x="8567738" y="3319464"/>
              <a:ext cx="119062" cy="2119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>
              <a:off x="5902325" y="939800"/>
              <a:ext cx="161925" cy="920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>
              <a:off x="6067425" y="1031875"/>
              <a:ext cx="269875" cy="63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 flipV="1">
              <a:off x="6334125" y="857250"/>
              <a:ext cx="92075" cy="177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 flipV="1">
              <a:off x="6432550" y="593725"/>
              <a:ext cx="504825" cy="2635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6934200" y="593725"/>
              <a:ext cx="520700" cy="1365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 flipV="1">
              <a:off x="7467600" y="711200"/>
              <a:ext cx="133350" cy="190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>
              <a:off x="7610475" y="714375"/>
              <a:ext cx="590550" cy="1206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>
              <a:off x="8197850" y="825500"/>
              <a:ext cx="19050" cy="190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>
              <a:off x="8220075" y="1016000"/>
              <a:ext cx="196850" cy="1365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8416925" y="1155700"/>
              <a:ext cx="257175" cy="444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 flipV="1">
              <a:off x="8683625" y="1143000"/>
              <a:ext cx="371475" cy="63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9055100" y="1143000"/>
              <a:ext cx="25400" cy="1936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 flipH="1">
              <a:off x="9001125" y="1333500"/>
              <a:ext cx="79375" cy="1143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8997950" y="1454150"/>
              <a:ext cx="209550" cy="2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9210675" y="1479550"/>
              <a:ext cx="352425" cy="2413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 flipH="1">
              <a:off x="9344025" y="1724025"/>
              <a:ext cx="225425" cy="2889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>
              <a:off x="9347200" y="2009775"/>
              <a:ext cx="69850" cy="412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>
              <a:off x="10077450" y="5738813"/>
              <a:ext cx="490538" cy="47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/>
            <p:cNvCxnSpPr/>
            <p:nvPr/>
          </p:nvCxnSpPr>
          <p:spPr>
            <a:xfrm>
              <a:off x="10567988" y="5738813"/>
              <a:ext cx="157162" cy="1143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/>
            <p:cNvCxnSpPr/>
            <p:nvPr/>
          </p:nvCxnSpPr>
          <p:spPr>
            <a:xfrm flipH="1">
              <a:off x="10653713" y="5857875"/>
              <a:ext cx="76200" cy="1476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/>
            <p:cNvCxnSpPr/>
            <p:nvPr/>
          </p:nvCxnSpPr>
          <p:spPr>
            <a:xfrm>
              <a:off x="10658475" y="6000750"/>
              <a:ext cx="976313" cy="3905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 flipH="1">
              <a:off x="11463338" y="6381328"/>
              <a:ext cx="177278" cy="3099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0" y="3663972"/>
            <a:ext cx="8040216" cy="989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0" y="3663972"/>
            <a:ext cx="789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Obras Recentes SES: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Obras realizadas durante os meses de dezembro/2021 a fevereiro/2022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~R$5.449.362,26 (executado + execução)</a:t>
            </a:r>
          </a:p>
        </p:txBody>
      </p:sp>
      <p:pic>
        <p:nvPicPr>
          <p:cNvPr id="37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:\DI\USJE\documentos\Documentos BRUNO\2022\APRESENTAÇÕES\APRENTACAO CAMARA 23032022\1647632681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5744" y="12227"/>
            <a:ext cx="5134330" cy="6845773"/>
          </a:xfrm>
          <a:prstGeom prst="rect">
            <a:avLst/>
          </a:prstGeom>
          <a:noFill/>
        </p:spPr>
      </p:pic>
      <p:pic>
        <p:nvPicPr>
          <p:cNvPr id="1027" name="Picture 3" descr="N:\DI\USJE\documentos\Documentos BRUNO\2022\APRESENTAÇÕES\APRENTACAO CAMARA 23032022\1647632105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2" y="1118176"/>
            <a:ext cx="3201992" cy="5695200"/>
          </a:xfrm>
          <a:prstGeom prst="rect">
            <a:avLst/>
          </a:prstGeom>
          <a:noFill/>
        </p:spPr>
      </p:pic>
      <p:pic>
        <p:nvPicPr>
          <p:cNvPr id="1026" name="Picture 2" descr="N:\DI\USJE\documentos\Documentos BRUNO\2022\APRESENTAÇÕES\APRENTACAO CAMARA 23032022\1647632105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873"/>
            <a:ext cx="3863752" cy="6868892"/>
          </a:xfrm>
          <a:prstGeom prst="rect">
            <a:avLst/>
          </a:prstGeom>
          <a:noFill/>
        </p:spPr>
      </p:pic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0" y="0"/>
            <a:ext cx="10848528" cy="1477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0" y="0"/>
            <a:ext cx="106325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Obras SES em andamento: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Substituição de 3.918m de interceptores de esgoto;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Locais: Manga de Elza, Antônio Orrico, Pedro Sessenta e Av. Gov. Lomanto Jr.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R$3.491.644,55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Benefícios: Otimizar o sistema de esgotamento sanitário dos bairros Joaquim Romão e Centro  </a:t>
            </a:r>
          </a:p>
        </p:txBody>
      </p:sp>
      <p:pic>
        <p:nvPicPr>
          <p:cNvPr id="7" name="Picture 8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ixaDeTexto 1"/>
          <p:cNvSpPr txBox="1">
            <a:spLocks noChangeArrowheads="1"/>
          </p:cNvSpPr>
          <p:nvPr/>
        </p:nvSpPr>
        <p:spPr bwMode="auto">
          <a:xfrm>
            <a:off x="3013075" y="185738"/>
            <a:ext cx="2619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400">
                <a:solidFill>
                  <a:srgbClr val="FFFFFF"/>
                </a:solidFill>
                <a:latin typeface="Berlin Sans FB" pitchFamily="34" charset="0"/>
                <a:ea typeface="Txt"/>
                <a:cs typeface="Txt"/>
              </a:rPr>
              <a:t>SOBRE A EMBASA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383B046-8B86-42EA-8C2F-1D491BECF55D}"/>
              </a:ext>
            </a:extLst>
          </p:cNvPr>
          <p:cNvCxnSpPr/>
          <p:nvPr/>
        </p:nvCxnSpPr>
        <p:spPr>
          <a:xfrm>
            <a:off x="1524000" y="647700"/>
            <a:ext cx="39989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6" name="Grupo 3"/>
          <p:cNvGrpSpPr>
            <a:grpSpLocks/>
          </p:cNvGrpSpPr>
          <p:nvPr/>
        </p:nvGrpSpPr>
        <p:grpSpPr bwMode="auto">
          <a:xfrm>
            <a:off x="2684463" y="1684338"/>
            <a:ext cx="4292600" cy="1268412"/>
            <a:chOff x="1488728" y="1966717"/>
            <a:chExt cx="4292503" cy="1268839"/>
          </a:xfrm>
        </p:grpSpPr>
        <p:sp>
          <p:nvSpPr>
            <p:cNvPr id="24587" name="CaixaDeTexto 6">
              <a:extLst>
                <a:ext uri="{FF2B5EF4-FFF2-40B4-BE49-F238E27FC236}">
                  <a16:creationId xmlns:a16="http://schemas.microsoft.com/office/drawing/2014/main" id="{44B062BD-51FD-4F32-BB7E-53779BA7B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728" y="1966717"/>
              <a:ext cx="4292503" cy="400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2000" b="1">
                  <a:solidFill>
                    <a:srgbClr val="FFFFFF"/>
                  </a:solidFill>
                  <a:cs typeface="+mn-cs"/>
                </a:rPr>
                <a:t>ECONOMIAS DE ESCALA</a:t>
              </a:r>
            </a:p>
          </p:txBody>
        </p:sp>
        <p:sp>
          <p:nvSpPr>
            <p:cNvPr id="24588" name="CaixaDeTexto 7">
              <a:extLst>
                <a:ext uri="{FF2B5EF4-FFF2-40B4-BE49-F238E27FC236}">
                  <a16:creationId xmlns:a16="http://schemas.microsoft.com/office/drawing/2014/main" id="{A26CF797-AA73-4D13-B6CA-D01D71896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5160" y="2405014"/>
              <a:ext cx="2990782" cy="83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pt-BR" altLang="pt-BR" sz="1600">
                  <a:solidFill>
                    <a:srgbClr val="FFFFFF"/>
                  </a:solidFill>
                  <a:cs typeface="+mn-cs"/>
                </a:rPr>
                <a:t>Insumos (energia, produtos químicos), serviços, materiais, máquinas e equipamentos</a:t>
              </a:r>
            </a:p>
          </p:txBody>
        </p:sp>
        <p:pic>
          <p:nvPicPr>
            <p:cNvPr id="8205" name="Imagem 1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058" y="2485744"/>
              <a:ext cx="622387" cy="62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197" name="Grupo 11"/>
          <p:cNvGrpSpPr>
            <a:grpSpLocks/>
          </p:cNvGrpSpPr>
          <p:nvPr/>
        </p:nvGrpSpPr>
        <p:grpSpPr bwMode="auto">
          <a:xfrm>
            <a:off x="2655888" y="4016375"/>
            <a:ext cx="4699000" cy="1479550"/>
            <a:chOff x="4445028" y="4744017"/>
            <a:chExt cx="4698972" cy="1480959"/>
          </a:xfrm>
        </p:grpSpPr>
        <p:sp>
          <p:nvSpPr>
            <p:cNvPr id="24584" name="CaixaDeTexto 15">
              <a:extLst>
                <a:ext uri="{FF2B5EF4-FFF2-40B4-BE49-F238E27FC236}">
                  <a16:creationId xmlns:a16="http://schemas.microsoft.com/office/drawing/2014/main" id="{A02277A9-91E1-4AF8-9FE6-AD522BBEAD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028" y="4744017"/>
              <a:ext cx="4078263" cy="707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2000" b="1">
                  <a:solidFill>
                    <a:srgbClr val="FFFFFF"/>
                  </a:solidFill>
                  <a:cs typeface="+mn-cs"/>
                </a:rPr>
                <a:t>ISENÇÕES TRIBUTÁRIAS REVERTIDAS EM INVESTIMENTOS</a:t>
              </a:r>
            </a:p>
          </p:txBody>
        </p:sp>
        <p:sp>
          <p:nvSpPr>
            <p:cNvPr id="24585" name="CaixaDeTexto 16">
              <a:extLst>
                <a:ext uri="{FF2B5EF4-FFF2-40B4-BE49-F238E27FC236}">
                  <a16:creationId xmlns:a16="http://schemas.microsoft.com/office/drawing/2014/main" id="{71C8C24B-7067-4C4E-AB02-05B10BBB5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4498" y="5492442"/>
              <a:ext cx="3819502" cy="58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pt-BR" altLang="pt-BR" sz="1600">
                  <a:solidFill>
                    <a:srgbClr val="FFFFFF"/>
                  </a:solidFill>
                  <a:cs typeface="+mn-cs"/>
                </a:rPr>
                <a:t>ICMS (diretamente) e Imposto de Renda (indiretamente, via SUDENE)</a:t>
              </a:r>
            </a:p>
          </p:txBody>
        </p:sp>
        <p:pic>
          <p:nvPicPr>
            <p:cNvPr id="8202" name="Imagem 1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3605" y="5565239"/>
              <a:ext cx="659737" cy="65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8" name="Picture 86"/>
          <p:cNvPicPr>
            <a:picLocks noChangeAspect="1" noChangeArrowheads="1"/>
          </p:cNvPicPr>
          <p:nvPr/>
        </p:nvPicPr>
        <p:blipFill>
          <a:blip r:embed="rId5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Imagem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8775" y="2576513"/>
            <a:ext cx="201295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:\DI\USJE\documentos\Documentos KEVEN\JEQUIÉ\LAGOA DE MATURAÇÃO ETE JEQUIE\WhatsApp Image 2022-03-09 at 11.58.48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0301" y="0"/>
            <a:ext cx="8386379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N:\DI\USJE\documentos\Documentos KEVEN\JEQUIÉ\LAGOA DE MATURAÇÃO ETE JEQUIE\WhatsApp Image 2022-03-09 at 11.59.52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80" y="908720"/>
            <a:ext cx="491937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0" y="0"/>
            <a:ext cx="10920536" cy="1200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0" y="0"/>
            <a:ext cx="10632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Obras do SES em andamento: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Recuperação das chicanas e retirada de lodo da lagoa de maturação 02 da ETE Jequié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R$500.000,00 (aproximadamente).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Benefícios: Otimizar o sistema de esgotamento sanitário dos bairros Joaquim Romão e Centro  </a:t>
            </a:r>
          </a:p>
        </p:txBody>
      </p:sp>
      <p:pic>
        <p:nvPicPr>
          <p:cNvPr id="6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DI\USJE\documentos\Documentos BRUNO\2022\APRESENTAÇÕES\APRENTACAO CAMARA 23032022\1647885294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0" y="0"/>
            <a:ext cx="9984432" cy="1412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0" y="0"/>
            <a:ext cx="1005644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sz="1700" b="1" u="sng" dirty="0">
                <a:solidFill>
                  <a:schemeClr val="bg1"/>
                </a:solidFill>
              </a:rPr>
              <a:t>Obras SES à iniciar:</a:t>
            </a:r>
          </a:p>
          <a:p>
            <a:r>
              <a:rPr lang="pt-BR" altLang="pt-BR" sz="1700" dirty="0">
                <a:solidFill>
                  <a:schemeClr val="bg1"/>
                </a:solidFill>
              </a:rPr>
              <a:t>Retirada de lodo, complementação do cinturão verde e melhorias na ETE Jequié</a:t>
            </a:r>
          </a:p>
          <a:p>
            <a:r>
              <a:rPr lang="pt-BR" altLang="pt-BR" sz="1700" dirty="0">
                <a:solidFill>
                  <a:schemeClr val="bg1"/>
                </a:solidFill>
              </a:rPr>
              <a:t>Investimento: R$1.511.553,38</a:t>
            </a:r>
          </a:p>
          <a:p>
            <a:r>
              <a:rPr lang="pt-BR" altLang="pt-BR" sz="1700" dirty="0">
                <a:solidFill>
                  <a:schemeClr val="bg1"/>
                </a:solidFill>
              </a:rPr>
              <a:t>Benefícios: Melhoria na eficiência do tratamento; Redução de odor (retirada de lodo e plantio de 5.000 mudas de eucalipto); Melhorias nas estruturas físicas; </a:t>
            </a:r>
          </a:p>
        </p:txBody>
      </p:sp>
      <p:pic>
        <p:nvPicPr>
          <p:cNvPr id="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DI\USJE\documentos\Obra Jequi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80" y="1477328"/>
            <a:ext cx="12216680" cy="5408056"/>
          </a:xfrm>
          <a:prstGeom prst="rect">
            <a:avLst/>
          </a:prstGeom>
          <a:noFill/>
        </p:spPr>
      </p:pic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0" y="0"/>
            <a:ext cx="12192000" cy="1556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0" y="0"/>
            <a:ext cx="120479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Obras SES à iniciar: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Implantação de sistema de esgotamento sanitário nos loteamentos Vila Vitória e Vila Aeroporto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Investimento: ~R$6.400.000,00 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Benefícios: Elevar a cobertura de esgotamento sanitário; Reduzir doenças associadas à falta de saneamento (esgoto); Evitar contaminação do solo e corpos d’água.  </a:t>
            </a:r>
          </a:p>
        </p:txBody>
      </p:sp>
      <p:pic>
        <p:nvPicPr>
          <p:cNvPr id="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1" y="-297"/>
            <a:ext cx="12290601" cy="6858594"/>
          </a:xfrm>
          <a:prstGeom prst="rect">
            <a:avLst/>
          </a:prstGeom>
        </p:spPr>
      </p:pic>
      <p:pic>
        <p:nvPicPr>
          <p:cNvPr id="1331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288" y="6519090"/>
            <a:ext cx="265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Fonte: </a:t>
            </a:r>
            <a:r>
              <a:rPr lang="pt-BR" sz="1200" i="1" dirty="0" err="1">
                <a:solidFill>
                  <a:schemeClr val="bg1"/>
                </a:solidFill>
              </a:rPr>
              <a:t>SCIWeb</a:t>
            </a:r>
            <a:r>
              <a:rPr lang="pt-BR" sz="1200" i="1" dirty="0">
                <a:solidFill>
                  <a:schemeClr val="bg1"/>
                </a:solidFill>
              </a:rPr>
              <a:t> – Sistema comercial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</a:rPr>
              <a:t>SES Jequié </a:t>
            </a:r>
            <a:r>
              <a:rPr lang="pt-BR" sz="2400" b="1" dirty="0">
                <a:solidFill>
                  <a:schemeClr val="tx1"/>
                </a:solidFill>
              </a:rPr>
              <a:t>– </a:t>
            </a:r>
            <a:r>
              <a:rPr lang="pt-BR" altLang="pt-BR" sz="2400" b="1" dirty="0">
                <a:solidFill>
                  <a:schemeClr val="tx1"/>
                </a:solidFill>
              </a:rPr>
              <a:t>Investimentos Contrato de Programa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8713A06-1DDD-4BD1-8636-D94AB1E21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50597"/>
              </p:ext>
            </p:extLst>
          </p:nvPr>
        </p:nvGraphicFramePr>
        <p:xfrm>
          <a:off x="1271464" y="1988840"/>
          <a:ext cx="9649072" cy="2709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4237119717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2753320609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r>
                        <a:rPr lang="pt-BR" sz="2400" dirty="0"/>
                        <a:t>Valor previsto de investimento em Contrato de Programa até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Executado pela Embasa somado ao que está em vias de contratação em 2022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401585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pPr algn="ctr"/>
                      <a:r>
                        <a:rPr lang="pt-BR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R$ 9.074.913,23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R$ 16.431.915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744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47021"/>
      </p:ext>
    </p:extLst>
  </p:cSld>
  <p:clrMapOvr>
    <a:masterClrMapping/>
  </p:clrMapOvr>
  <p:transition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82BFB7-2E6D-423B-9A31-26D6BCD8A6AE}"/>
              </a:ext>
            </a:extLst>
          </p:cNvPr>
          <p:cNvSpPr/>
          <p:nvPr/>
        </p:nvSpPr>
        <p:spPr>
          <a:xfrm>
            <a:off x="0" y="2924944"/>
            <a:ext cx="12192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Relacionamento</a:t>
            </a:r>
          </a:p>
        </p:txBody>
      </p:sp>
    </p:spTree>
    <p:extLst>
      <p:ext uri="{BB962C8B-B14F-4D97-AF65-F5344CB8AC3E}">
        <p14:creationId xmlns:p14="http://schemas.microsoft.com/office/powerpoint/2010/main" val="2461329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upo de 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A10049E1-9476-4C4E-8DBA-28016157C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9C87910C-502B-43D4-86AF-6FA637D2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8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58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m 6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F0532A8B-C1CB-496E-A1BC-CB85F4717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r="33404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m 4" descr="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3FBC83C9-79AE-449E-B8AA-9F75794B1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1" r="2250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7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no interior, edifício, mesa, cozinha&#10;&#10;Descrição gerada automaticamente">
            <a:extLst>
              <a:ext uri="{FF2B5EF4-FFF2-40B4-BE49-F238E27FC236}">
                <a16:creationId xmlns:a16="http://schemas.microsoft.com/office/drawing/2014/main" id="{968CE17F-3935-4902-9BD3-EF120E0AF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r="1" b="965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m 4" descr="Uma imagem contendo ao ar livre, edifício, frente, estacionado&#10;&#10;Descrição gerada automaticamente">
            <a:extLst>
              <a:ext uri="{FF2B5EF4-FFF2-40B4-BE49-F238E27FC236}">
                <a16:creationId xmlns:a16="http://schemas.microsoft.com/office/drawing/2014/main" id="{E83AC348-26C4-44EE-AD38-791A40BCA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r="19558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1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63995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4CAC3F-8139-4626-ACB7-0630DDBD1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6" y="4604671"/>
            <a:ext cx="2333643" cy="132239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C04EE00-D3F0-4352-835D-9ABC0059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0" y="794560"/>
            <a:ext cx="5195506" cy="292247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EC7BFEA-9DF5-4B93-A8E7-6671842F4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25" y="635943"/>
            <a:ext cx="2794104" cy="558820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1B0D175-6FB9-4D7E-80AD-ABB5043E6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312" y="4983345"/>
            <a:ext cx="2484672" cy="6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86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/>
          <p:cNvPicPr>
            <a:picLocks noChangeAspect="1"/>
          </p:cNvPicPr>
          <p:nvPr/>
        </p:nvPicPr>
        <p:blipFill>
          <a:blip r:embed="rId2" cstate="print"/>
          <a:srcRect b="46370"/>
          <a:stretch>
            <a:fillRect/>
          </a:stretch>
        </p:blipFill>
        <p:spPr bwMode="auto">
          <a:xfrm>
            <a:off x="2905125" y="1785938"/>
            <a:ext cx="64166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upo 8"/>
          <p:cNvGrpSpPr>
            <a:grpSpLocks/>
          </p:cNvGrpSpPr>
          <p:nvPr/>
        </p:nvGrpSpPr>
        <p:grpSpPr bwMode="auto">
          <a:xfrm>
            <a:off x="1960563" y="1117600"/>
            <a:ext cx="4714875" cy="1263650"/>
            <a:chOff x="421414" y="1263853"/>
            <a:chExt cx="4714675" cy="1263034"/>
          </a:xfrm>
        </p:grpSpPr>
        <p:sp>
          <p:nvSpPr>
            <p:cNvPr id="25614" name="CaixaDeTexto 7">
              <a:extLst>
                <a:ext uri="{FF2B5EF4-FFF2-40B4-BE49-F238E27FC236}">
                  <a16:creationId xmlns:a16="http://schemas.microsoft.com/office/drawing/2014/main" id="{96AB4F1D-6B79-49AF-8002-5FC927657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8322" y="1263853"/>
              <a:ext cx="3498702" cy="399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2000" b="1">
                  <a:solidFill>
                    <a:srgbClr val="FFFFFF"/>
                  </a:solidFill>
                  <a:cs typeface="+mn-cs"/>
                </a:rPr>
                <a:t>CAPTAÇÃO DE INVESTIMENTOS</a:t>
              </a:r>
            </a:p>
          </p:txBody>
        </p:sp>
        <p:sp>
          <p:nvSpPr>
            <p:cNvPr id="25615" name="CaixaDeTexto 9">
              <a:extLst>
                <a:ext uri="{FF2B5EF4-FFF2-40B4-BE49-F238E27FC236}">
                  <a16:creationId xmlns:a16="http://schemas.microsoft.com/office/drawing/2014/main" id="{087E0F52-1C19-452B-A03F-968EBB6FA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726" y="1695443"/>
              <a:ext cx="3819363" cy="831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pt-BR" altLang="pt-BR" sz="1600">
                  <a:solidFill>
                    <a:srgbClr val="FFFFFF"/>
                  </a:solidFill>
                  <a:cs typeface="+mn-cs"/>
                </a:rPr>
                <a:t>Captação de recursos (empréstimos e financiamentos) nacionais e internacionais, reinvestimento dos resultados financeiros</a:t>
              </a:r>
            </a:p>
          </p:txBody>
        </p:sp>
        <p:pic>
          <p:nvPicPr>
            <p:cNvPr id="9232" name="Imagem 10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414" y="1396201"/>
              <a:ext cx="708097" cy="70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219" name="Grupo 5"/>
          <p:cNvGrpSpPr>
            <a:grpSpLocks/>
          </p:cNvGrpSpPr>
          <p:nvPr/>
        </p:nvGrpSpPr>
        <p:grpSpPr bwMode="auto">
          <a:xfrm>
            <a:off x="4343400" y="2930525"/>
            <a:ext cx="4738688" cy="1568450"/>
            <a:chOff x="178456" y="4904104"/>
            <a:chExt cx="4738309" cy="1567566"/>
          </a:xfrm>
        </p:grpSpPr>
        <p:sp>
          <p:nvSpPr>
            <p:cNvPr id="25611" name="CaixaDeTexto 11">
              <a:extLst>
                <a:ext uri="{FF2B5EF4-FFF2-40B4-BE49-F238E27FC236}">
                  <a16:creationId xmlns:a16="http://schemas.microsoft.com/office/drawing/2014/main" id="{359F4DE8-E13C-449F-BFBE-611652380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56" y="4904104"/>
              <a:ext cx="4738309" cy="70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2000" b="1">
                  <a:solidFill>
                    <a:srgbClr val="FFFFFF"/>
                  </a:solidFill>
                  <a:cs typeface="+mn-cs"/>
                </a:rPr>
                <a:t>CAPTAÇÃO DE RECURSOS NÃO ONEROSOS DA UNIÃO E DO ESTADO</a:t>
              </a:r>
            </a:p>
          </p:txBody>
        </p:sp>
        <p:sp>
          <p:nvSpPr>
            <p:cNvPr id="25612" name="CaixaDeTexto 12">
              <a:extLst>
                <a:ext uri="{FF2B5EF4-FFF2-40B4-BE49-F238E27FC236}">
                  <a16:creationId xmlns:a16="http://schemas.microsoft.com/office/drawing/2014/main" id="{5A9A1DF3-92D6-4442-9C37-8A359784E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201" y="5640289"/>
              <a:ext cx="3820807" cy="83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eaLnBrk="1" fontAlgn="auto" hangingPunct="1">
                <a:spcBef>
                  <a:spcPts val="0"/>
                </a:spcBef>
                <a:spcAft>
                  <a:spcPts val="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pt-BR" altLang="pt-BR" sz="1600">
                  <a:solidFill>
                    <a:srgbClr val="FFFFFF"/>
                  </a:solidFill>
                  <a:cs typeface="+mn-cs"/>
                </a:rPr>
                <a:t>empresa de economia mista (99% das ações são do Estado)</a:t>
              </a:r>
            </a:p>
            <a:p>
              <a:pPr lvl="1" eaLnBrk="1" fontAlgn="auto" hangingPunct="1">
                <a:spcBef>
                  <a:spcPts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  <a:defRPr/>
              </a:pPr>
              <a:r>
                <a:rPr lang="pt-BR" altLang="pt-BR" sz="1600">
                  <a:solidFill>
                    <a:srgbClr val="FFFFFF"/>
                  </a:solidFill>
                  <a:cs typeface="+mn-cs"/>
                </a:rPr>
                <a:t>concessões não onerosas</a:t>
              </a:r>
            </a:p>
          </p:txBody>
        </p:sp>
        <p:pic>
          <p:nvPicPr>
            <p:cNvPr id="9229" name="Imagem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689" y="5716397"/>
              <a:ext cx="647842" cy="647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20" name="Imagem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8075" y="4473575"/>
            <a:ext cx="18256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CaixaDeTexto 18">
            <a:extLst>
              <a:ext uri="{FF2B5EF4-FFF2-40B4-BE49-F238E27FC236}">
                <a16:creationId xmlns:a16="http://schemas.microsoft.com/office/drawing/2014/main" id="{3CD00332-CD7E-42E9-8530-1D8C7FABB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5284788"/>
            <a:ext cx="3498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>
                <a:solidFill>
                  <a:srgbClr val="FFFFFF"/>
                </a:solidFill>
                <a:cs typeface="+mn-cs"/>
              </a:rPr>
              <a:t>TARIFA MÉDIA PRATICADA</a:t>
            </a:r>
          </a:p>
        </p:txBody>
      </p:sp>
      <p:sp>
        <p:nvSpPr>
          <p:cNvPr id="25606" name="CaixaDeTexto 19">
            <a:extLst>
              <a:ext uri="{FF2B5EF4-FFF2-40B4-BE49-F238E27FC236}">
                <a16:creationId xmlns:a16="http://schemas.microsoft.com/office/drawing/2014/main" id="{E7415D0A-3582-46F1-8652-A2E033F76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5684838"/>
            <a:ext cx="307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t-BR" altLang="pt-BR" sz="1600">
                <a:solidFill>
                  <a:srgbClr val="FFFFFF"/>
                </a:solidFill>
                <a:cs typeface="+mn-cs"/>
              </a:rPr>
              <a:t>Tarifas competitivas, entre as mais baixas do Brasil (residencial)</a:t>
            </a:r>
          </a:p>
        </p:txBody>
      </p:sp>
      <p:pic>
        <p:nvPicPr>
          <p:cNvPr id="9223" name="Imagem 2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3538" y="5151438"/>
            <a:ext cx="468312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CaixaDeTexto 23"/>
          <p:cNvSpPr txBox="1">
            <a:spLocks noChangeArrowheads="1"/>
          </p:cNvSpPr>
          <p:nvPr/>
        </p:nvSpPr>
        <p:spPr bwMode="auto">
          <a:xfrm>
            <a:off x="1981200" y="149225"/>
            <a:ext cx="2619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2400">
                <a:solidFill>
                  <a:srgbClr val="FFFFFF"/>
                </a:solidFill>
                <a:latin typeface="Berlin Sans FB" pitchFamily="34" charset="0"/>
                <a:ea typeface="Txt"/>
                <a:cs typeface="Txt"/>
              </a:rPr>
              <a:t>SOBRE A EMBASA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1A003BA5-11E7-4649-B21C-EE067285ED2C}"/>
              </a:ext>
            </a:extLst>
          </p:cNvPr>
          <p:cNvCxnSpPr/>
          <p:nvPr/>
        </p:nvCxnSpPr>
        <p:spPr>
          <a:xfrm>
            <a:off x="1476375" y="596900"/>
            <a:ext cx="30353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6" name="Picture 86"/>
          <p:cNvPicPr>
            <a:picLocks noChangeAspect="1" noChangeArrowheads="1"/>
          </p:cNvPicPr>
          <p:nvPr/>
        </p:nvPicPr>
        <p:blipFill>
          <a:blip r:embed="rId7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2"/>
          <p:cNvPicPr>
            <a:picLocks noChangeAspect="1"/>
          </p:cNvPicPr>
          <p:nvPr/>
        </p:nvPicPr>
        <p:blipFill>
          <a:blip r:embed="rId3" cstate="print"/>
          <a:srcRect l="7056"/>
          <a:stretch>
            <a:fillRect/>
          </a:stretch>
        </p:blipFill>
        <p:spPr bwMode="auto">
          <a:xfrm>
            <a:off x="1019175" y="0"/>
            <a:ext cx="1026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86"/>
          <p:cNvPicPr>
            <a:picLocks noChangeAspect="1" noChangeArrowheads="1"/>
          </p:cNvPicPr>
          <p:nvPr/>
        </p:nvPicPr>
        <p:blipFill>
          <a:blip r:embed="rId4" cstate="print"/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CaixaDeTexto 5">
            <a:extLst>
              <a:ext uri="{FF2B5EF4-FFF2-40B4-BE49-F238E27FC236}">
                <a16:creationId xmlns:a16="http://schemas.microsoft.com/office/drawing/2014/main" id="{0AC6399C-F2BC-4488-B918-7719B349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1412875"/>
            <a:ext cx="9009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3600" dirty="0">
                <a:solidFill>
                  <a:schemeClr val="accent5">
                    <a:lumMod val="75000"/>
                  </a:schemeClr>
                </a:solidFill>
                <a:latin typeface="Berlin Sans FB" panose="020E0602020502020306" pitchFamily="34" charset="0"/>
                <a:ea typeface="Txt" pitchFamily="2" charset="0"/>
                <a:cs typeface="Txt" pitchFamily="2" charset="0"/>
              </a:rPr>
              <a:t>4ª Maior Empresa de Saneamento do Brasil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DEB488D-F53A-497F-97FD-B488DA463634}"/>
              </a:ext>
            </a:extLst>
          </p:cNvPr>
          <p:cNvCxnSpPr/>
          <p:nvPr/>
        </p:nvCxnSpPr>
        <p:spPr>
          <a:xfrm>
            <a:off x="1631950" y="1962150"/>
            <a:ext cx="84963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92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4F41B50F-6CE6-4720-B7DF-F8A3880C0AD0}"/>
              </a:ext>
            </a:extLst>
          </p:cNvPr>
          <p:cNvSpPr/>
          <p:nvPr/>
        </p:nvSpPr>
        <p:spPr>
          <a:xfrm>
            <a:off x="5735638" y="5375275"/>
            <a:ext cx="4537075" cy="64611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5BAF7F98-FFEC-498F-AC10-90B761102D9D}"/>
              </a:ext>
            </a:extLst>
          </p:cNvPr>
          <p:cNvSpPr/>
          <p:nvPr/>
        </p:nvSpPr>
        <p:spPr>
          <a:xfrm>
            <a:off x="5735638" y="4222750"/>
            <a:ext cx="4537075" cy="6461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7FFD1C3A-BE53-4ABE-B467-1DE73E6F1370}"/>
              </a:ext>
            </a:extLst>
          </p:cNvPr>
          <p:cNvSpPr/>
          <p:nvPr/>
        </p:nvSpPr>
        <p:spPr>
          <a:xfrm>
            <a:off x="5735638" y="2566988"/>
            <a:ext cx="4537075" cy="64611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9EA9DE1E-3915-48A9-9716-0DC02B8971C2}"/>
              </a:ext>
            </a:extLst>
          </p:cNvPr>
          <p:cNvSpPr/>
          <p:nvPr/>
        </p:nvSpPr>
        <p:spPr>
          <a:xfrm>
            <a:off x="5735638" y="1412875"/>
            <a:ext cx="4537075" cy="6461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96688CB-9241-4E41-8AB8-E791BFA30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46" y="4083654"/>
            <a:ext cx="1950845" cy="1942289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8BF7E3-CC9F-492F-9B8D-B2C9941A7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46" y="1458247"/>
            <a:ext cx="1950845" cy="1942289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1273" name="Imagem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3325" y="148431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CaixaDeTexto 5"/>
          <p:cNvSpPr txBox="1">
            <a:spLocks noChangeArrowheads="1"/>
          </p:cNvSpPr>
          <p:nvPr/>
        </p:nvSpPr>
        <p:spPr bwMode="auto">
          <a:xfrm>
            <a:off x="5735638" y="1411288"/>
            <a:ext cx="1847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rgbClr val="54BCDC"/>
                </a:solidFill>
              </a:rPr>
              <a:t>Abastecimento </a:t>
            </a:r>
          </a:p>
          <a:p>
            <a:pPr algn="ctr"/>
            <a:r>
              <a:rPr lang="pt-BR" altLang="pt-BR" b="1">
                <a:solidFill>
                  <a:srgbClr val="54BCDC"/>
                </a:solidFill>
              </a:rPr>
              <a:t>de água</a:t>
            </a:r>
          </a:p>
        </p:txBody>
      </p:sp>
      <p:sp>
        <p:nvSpPr>
          <p:cNvPr id="11275" name="CaixaDeTexto 6"/>
          <p:cNvSpPr txBox="1">
            <a:spLocks noChangeArrowheads="1"/>
          </p:cNvSpPr>
          <p:nvPr/>
        </p:nvSpPr>
        <p:spPr bwMode="auto">
          <a:xfrm>
            <a:off x="5894388" y="2560638"/>
            <a:ext cx="1703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rgbClr val="F5C029"/>
                </a:solidFill>
              </a:rPr>
              <a:t>Esgotamento sanitário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8DECB52-E14C-48A9-A21E-1FAB0ACD4875}"/>
              </a:ext>
            </a:extLst>
          </p:cNvPr>
          <p:cNvSpPr/>
          <p:nvPr/>
        </p:nvSpPr>
        <p:spPr>
          <a:xfrm>
            <a:off x="8574088" y="2178050"/>
            <a:ext cx="1363662" cy="132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8000" dirty="0">
                <a:ln w="0"/>
                <a:solidFill>
                  <a:srgbClr val="F5C02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86</a:t>
            </a:r>
            <a:r>
              <a:rPr lang="pt-BR" sz="4000" dirty="0">
                <a:ln w="0"/>
                <a:solidFill>
                  <a:srgbClr val="F5C02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</a:t>
            </a:r>
            <a:endParaRPr lang="pt-BR" sz="3200" dirty="0">
              <a:ln w="0"/>
              <a:solidFill>
                <a:srgbClr val="F5C02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277" name="Imagem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3325" y="4257675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CaixaDeTexto 9"/>
          <p:cNvSpPr txBox="1">
            <a:spLocks noChangeArrowheads="1"/>
          </p:cNvSpPr>
          <p:nvPr/>
        </p:nvSpPr>
        <p:spPr bwMode="auto">
          <a:xfrm>
            <a:off x="5735638" y="4184650"/>
            <a:ext cx="1847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rgbClr val="54BCDC"/>
                </a:solidFill>
              </a:rPr>
              <a:t>Abastecimento </a:t>
            </a:r>
          </a:p>
          <a:p>
            <a:pPr algn="ctr"/>
            <a:r>
              <a:rPr lang="pt-BR" altLang="pt-BR" b="1">
                <a:solidFill>
                  <a:srgbClr val="54BCDC"/>
                </a:solidFill>
              </a:rPr>
              <a:t>de água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9B417A8-0AE3-4F97-A9CA-FB85F74A5DCE}"/>
              </a:ext>
            </a:extLst>
          </p:cNvPr>
          <p:cNvSpPr/>
          <p:nvPr/>
        </p:nvSpPr>
        <p:spPr>
          <a:xfrm>
            <a:off x="8369300" y="4044950"/>
            <a:ext cx="177323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dirty="0">
                <a:ln w="0"/>
                <a:solidFill>
                  <a:srgbClr val="54BC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65.192</a:t>
            </a:r>
            <a:endParaRPr lang="pt-BR" dirty="0">
              <a:ln w="0"/>
              <a:solidFill>
                <a:srgbClr val="54BCD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280" name="CaixaDeTexto 11"/>
          <p:cNvSpPr txBox="1">
            <a:spLocks noChangeArrowheads="1"/>
          </p:cNvSpPr>
          <p:nvPr/>
        </p:nvSpPr>
        <p:spPr bwMode="auto">
          <a:xfrm>
            <a:off x="5880100" y="5338763"/>
            <a:ext cx="1703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rgbClr val="F5C029"/>
                </a:solidFill>
              </a:rPr>
              <a:t>Esgotamento sanitário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F3723E7-1585-483A-8880-153C2389A884}"/>
              </a:ext>
            </a:extLst>
          </p:cNvPr>
          <p:cNvSpPr/>
          <p:nvPr/>
        </p:nvSpPr>
        <p:spPr>
          <a:xfrm>
            <a:off x="8369300" y="5170488"/>
            <a:ext cx="1773238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dirty="0">
                <a:ln w="0"/>
                <a:solidFill>
                  <a:srgbClr val="F5C02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56.378</a:t>
            </a:r>
            <a:endParaRPr lang="pt-BR" dirty="0">
              <a:ln w="0"/>
              <a:solidFill>
                <a:srgbClr val="F5C02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282" name="Imagem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7775" y="2681288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Imagem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7775" y="5456238"/>
            <a:ext cx="4667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" name="CaixaDeTexto 15"/>
          <p:cNvSpPr txBox="1">
            <a:spLocks noChangeArrowheads="1"/>
          </p:cNvSpPr>
          <p:nvPr/>
        </p:nvSpPr>
        <p:spPr bwMode="auto">
          <a:xfrm>
            <a:off x="839788" y="2181225"/>
            <a:ext cx="4351337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2000" b="1">
                <a:solidFill>
                  <a:srgbClr val="193875"/>
                </a:solidFill>
              </a:rPr>
              <a:t>ATENDIMENTO URBANO EM 2022</a:t>
            </a:r>
          </a:p>
        </p:txBody>
      </p:sp>
      <p:sp>
        <p:nvSpPr>
          <p:cNvPr id="11285" name="CaixaDeTexto 16"/>
          <p:cNvSpPr txBox="1">
            <a:spLocks noChangeArrowheads="1"/>
          </p:cNvSpPr>
          <p:nvPr/>
        </p:nvSpPr>
        <p:spPr bwMode="auto">
          <a:xfrm>
            <a:off x="869950" y="4867275"/>
            <a:ext cx="4113213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2000" b="1">
                <a:solidFill>
                  <a:srgbClr val="193875"/>
                </a:solidFill>
              </a:rPr>
              <a:t>IMÓVEIS ATENDIDOS EM 2022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24A78D9-AB1C-48F5-B3E6-4292D24C871E}"/>
              </a:ext>
            </a:extLst>
          </p:cNvPr>
          <p:cNvSpPr/>
          <p:nvPr/>
        </p:nvSpPr>
        <p:spPr>
          <a:xfrm>
            <a:off x="8191500" y="1128713"/>
            <a:ext cx="2081213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6600" dirty="0">
                <a:ln w="0"/>
                <a:solidFill>
                  <a:srgbClr val="54BC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98</a:t>
            </a:r>
            <a:r>
              <a:rPr lang="pt-BR" sz="3200" dirty="0">
                <a:ln w="0"/>
                <a:solidFill>
                  <a:srgbClr val="54BC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 </a:t>
            </a:r>
            <a:r>
              <a:rPr lang="pt-BR" dirty="0">
                <a:ln w="0"/>
                <a:solidFill>
                  <a:srgbClr val="54BC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(urbano)</a:t>
            </a:r>
            <a:endParaRPr lang="pt-BR" sz="1400" dirty="0">
              <a:ln w="0"/>
              <a:solidFill>
                <a:srgbClr val="54BCD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EF53E0D-40AA-4FEA-A5BA-55ECF55A873E}"/>
              </a:ext>
            </a:extLst>
          </p:cNvPr>
          <p:cNvSpPr txBox="1"/>
          <p:nvPr/>
        </p:nvSpPr>
        <p:spPr>
          <a:xfrm>
            <a:off x="1657350" y="127000"/>
            <a:ext cx="89296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0000"/>
                </a:solidFill>
              </a:rPr>
              <a:t>SAA Jequié - COBERTURA</a:t>
            </a:r>
          </a:p>
        </p:txBody>
      </p:sp>
      <p:pic>
        <p:nvPicPr>
          <p:cNvPr id="11288" name="Picture 86"/>
          <p:cNvPicPr>
            <a:picLocks noChangeAspect="1" noChangeArrowheads="1"/>
          </p:cNvPicPr>
          <p:nvPr/>
        </p:nvPicPr>
        <p:blipFill>
          <a:blip r:embed="rId6" cstate="print"/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720263" y="6477000"/>
            <a:ext cx="86677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82BFB7-2E6D-423B-9A31-26D6BCD8A6AE}"/>
              </a:ext>
            </a:extLst>
          </p:cNvPr>
          <p:cNvSpPr/>
          <p:nvPr/>
        </p:nvSpPr>
        <p:spPr>
          <a:xfrm>
            <a:off x="0" y="2924944"/>
            <a:ext cx="12192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SAA Jequié - Infraestrutura</a:t>
            </a:r>
          </a:p>
        </p:txBody>
      </p:sp>
    </p:spTree>
    <p:extLst>
      <p:ext uri="{BB962C8B-B14F-4D97-AF65-F5344CB8AC3E}">
        <p14:creationId xmlns:p14="http://schemas.microsoft.com/office/powerpoint/2010/main" val="3549140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14288" y="0"/>
            <a:ext cx="6513512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292" name="CaixaDeTexto 3"/>
          <p:cNvSpPr txBox="1">
            <a:spLocks noChangeArrowheads="1"/>
          </p:cNvSpPr>
          <p:nvPr/>
        </p:nvSpPr>
        <p:spPr bwMode="auto">
          <a:xfrm>
            <a:off x="85725" y="12700"/>
            <a:ext cx="59683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Equipamentos SAA: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02 Estações de Tratamento de Água – Pedra e Criciúma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08 Estações Elevatórias de Água Tratada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23 </a:t>
            </a:r>
            <a:r>
              <a:rPr lang="pt-BR" altLang="pt-BR" dirty="0" err="1">
                <a:solidFill>
                  <a:schemeClr val="bg1"/>
                </a:solidFill>
              </a:rPr>
              <a:t>Boosters</a:t>
            </a:r>
            <a:endParaRPr lang="pt-BR" altLang="pt-BR" dirty="0">
              <a:solidFill>
                <a:schemeClr val="bg1"/>
              </a:solidFill>
            </a:endParaRPr>
          </a:p>
        </p:txBody>
      </p:sp>
      <p:pic>
        <p:nvPicPr>
          <p:cNvPr id="12293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Arredondado 4">
            <a:extLst>
              <a:ext uri="{FF2B5EF4-FFF2-40B4-BE49-F238E27FC236}">
                <a16:creationId xmlns:a16="http://schemas.microsoft.com/office/drawing/2014/main" id="{9239EA55-9D66-4504-A5DC-DD95898BFD38}"/>
              </a:ext>
            </a:extLst>
          </p:cNvPr>
          <p:cNvSpPr/>
          <p:nvPr/>
        </p:nvSpPr>
        <p:spPr>
          <a:xfrm>
            <a:off x="69850" y="6326188"/>
            <a:ext cx="2016125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295" name="CaixaDeTexto 3"/>
          <p:cNvSpPr txBox="1">
            <a:spLocks noChangeArrowheads="1"/>
          </p:cNvSpPr>
          <p:nvPr/>
        </p:nvSpPr>
        <p:spPr bwMode="auto">
          <a:xfrm>
            <a:off x="141288" y="6338888"/>
            <a:ext cx="1838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</a:rPr>
              <a:t>ETA CRICIÚMA</a:t>
            </a:r>
          </a:p>
        </p:txBody>
      </p:sp>
    </p:spTree>
  </p:cSld>
  <p:clrMapOvr>
    <a:masterClrMapping/>
  </p:clrMapOvr>
  <p:transition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6350"/>
            <a:ext cx="12177712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86"/>
          <p:cNvPicPr>
            <a:picLocks noChangeAspect="1" noChangeArrowheads="1"/>
          </p:cNvPicPr>
          <p:nvPr/>
        </p:nvPicPr>
        <p:blipFill>
          <a:blip r:embed="rId3" cstate="print"/>
          <a:srcRect r="67484"/>
          <a:stretch>
            <a:fillRect/>
          </a:stretch>
        </p:blipFill>
        <p:spPr bwMode="auto">
          <a:xfrm>
            <a:off x="9801225" y="6523038"/>
            <a:ext cx="866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Arredondado 4">
            <a:extLst>
              <a:ext uri="{FF2B5EF4-FFF2-40B4-BE49-F238E27FC236}">
                <a16:creationId xmlns:a16="http://schemas.microsoft.com/office/drawing/2014/main" id="{87EFC7FC-E994-4D28-929E-FE20E762424C}"/>
              </a:ext>
            </a:extLst>
          </p:cNvPr>
          <p:cNvSpPr/>
          <p:nvPr/>
        </p:nvSpPr>
        <p:spPr>
          <a:xfrm>
            <a:off x="69850" y="6326188"/>
            <a:ext cx="1704975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7" name="CaixaDeTexto 3"/>
          <p:cNvSpPr txBox="1">
            <a:spLocks noChangeArrowheads="1"/>
          </p:cNvSpPr>
          <p:nvPr/>
        </p:nvSpPr>
        <p:spPr bwMode="auto">
          <a:xfrm>
            <a:off x="141288" y="6338888"/>
            <a:ext cx="149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</a:rPr>
              <a:t>ETA PEDRA</a:t>
            </a:r>
          </a:p>
        </p:txBody>
      </p:sp>
      <p:sp>
        <p:nvSpPr>
          <p:cNvPr id="6" name="Retângulo Arredondado 4">
            <a:extLst>
              <a:ext uri="{FF2B5EF4-FFF2-40B4-BE49-F238E27FC236}">
                <a16:creationId xmlns:a16="http://schemas.microsoft.com/office/drawing/2014/main" id="{7F38D984-AF25-43C1-A5D6-204AFEFAAFC6}"/>
              </a:ext>
            </a:extLst>
          </p:cNvPr>
          <p:cNvSpPr/>
          <p:nvPr/>
        </p:nvSpPr>
        <p:spPr>
          <a:xfrm>
            <a:off x="14288" y="0"/>
            <a:ext cx="6513512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9" name="CaixaDeTexto 3"/>
          <p:cNvSpPr txBox="1">
            <a:spLocks noChangeArrowheads="1"/>
          </p:cNvSpPr>
          <p:nvPr/>
        </p:nvSpPr>
        <p:spPr bwMode="auto">
          <a:xfrm>
            <a:off x="85725" y="12700"/>
            <a:ext cx="59683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 u="sng" dirty="0">
                <a:solidFill>
                  <a:schemeClr val="bg1"/>
                </a:solidFill>
              </a:rPr>
              <a:t>Equipamentos SAA: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02 Estações de Tratamento de Água – Pedra e Criciúma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08 Estações Elevatórias de Água Tratada</a:t>
            </a:r>
          </a:p>
          <a:p>
            <a:r>
              <a:rPr lang="pt-BR" altLang="pt-BR" dirty="0">
                <a:solidFill>
                  <a:schemeClr val="bg1"/>
                </a:solidFill>
              </a:rPr>
              <a:t>23 </a:t>
            </a:r>
            <a:r>
              <a:rPr lang="pt-BR" altLang="pt-BR" dirty="0" err="1">
                <a:solidFill>
                  <a:schemeClr val="bg1"/>
                </a:solidFill>
              </a:rPr>
              <a:t>Boosters</a:t>
            </a:r>
            <a:endParaRPr lang="pt-BR" alt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8574</TotalTime>
  <Words>1050</Words>
  <Application>Microsoft Office PowerPoint</Application>
  <PresentationFormat>Widescreen</PresentationFormat>
  <Paragraphs>136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7" baseType="lpstr">
      <vt:lpstr>Aharoni</vt:lpstr>
      <vt:lpstr>Arial</vt:lpstr>
      <vt:lpstr>Berlin Sans FB</vt:lpstr>
      <vt:lpstr>Calibri</vt:lpstr>
      <vt:lpstr>Calibri Light</vt:lpstr>
      <vt:lpstr>Courier New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Marcus</dc:creator>
  <cp:lastModifiedBy>Gabriel Alves da Silva Ramos - USJ</cp:lastModifiedBy>
  <cp:revision>962</cp:revision>
  <cp:lastPrinted>2022-03-16T18:46:30Z</cp:lastPrinted>
  <dcterms:created xsi:type="dcterms:W3CDTF">2012-04-18T17:26:41Z</dcterms:created>
  <dcterms:modified xsi:type="dcterms:W3CDTF">2022-03-23T16:53:44Z</dcterms:modified>
</cp:coreProperties>
</file>